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7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97E4FF"/>
    <a:srgbClr val="61D6FF"/>
    <a:srgbClr val="33CCFF"/>
    <a:srgbClr val="66FFFF"/>
    <a:srgbClr val="0099CC"/>
    <a:srgbClr val="00B0F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p:cViewPr>
        <p:scale>
          <a:sx n="66" d="100"/>
          <a:sy n="66" d="100"/>
        </p:scale>
        <p:origin x="1208" y="-1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D6031DC5-AE7C-4CAC-83BC-35759A118CBE}" type="datetimeFigureOut">
              <a:rPr lang="en-GB" smtClean="0"/>
              <a:t>13/06/2023</a:t>
            </a:fld>
            <a:endParaRPr lang="en-GB"/>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9865158-CFD1-4369-BF18-47CF7E7A5FE5}" type="slidenum">
              <a:rPr lang="en-GB" smtClean="0"/>
              <a:t>‹#›</a:t>
            </a:fld>
            <a:endParaRPr lang="en-GB"/>
          </a:p>
        </p:txBody>
      </p:sp>
    </p:spTree>
    <p:extLst>
      <p:ext uri="{BB962C8B-B14F-4D97-AF65-F5344CB8AC3E}">
        <p14:creationId xmlns:p14="http://schemas.microsoft.com/office/powerpoint/2010/main" val="162143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E7DC885-7955-4324-B724-C14E5A4654DE}" type="datetimeFigureOut">
              <a:rPr lang="en-GB" smtClean="0"/>
              <a:t>13/06/2023</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83A25E31-C60F-475D-8BAA-3CECB61E6467}" type="slidenum">
              <a:rPr lang="en-GB" smtClean="0"/>
              <a:t>‹#›</a:t>
            </a:fld>
            <a:endParaRPr lang="en-GB"/>
          </a:p>
        </p:txBody>
      </p:sp>
    </p:spTree>
    <p:extLst>
      <p:ext uri="{BB962C8B-B14F-4D97-AF65-F5344CB8AC3E}">
        <p14:creationId xmlns:p14="http://schemas.microsoft.com/office/powerpoint/2010/main" val="41149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A25E31-C60F-475D-8BAA-3CECB61E6467}" type="slidenum">
              <a:rPr lang="en-GB" smtClean="0"/>
              <a:t>5</a:t>
            </a:fld>
            <a:endParaRPr lang="en-GB"/>
          </a:p>
        </p:txBody>
      </p:sp>
    </p:spTree>
    <p:extLst>
      <p:ext uri="{BB962C8B-B14F-4D97-AF65-F5344CB8AC3E}">
        <p14:creationId xmlns:p14="http://schemas.microsoft.com/office/powerpoint/2010/main" val="317757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095C1B-4C35-4552-9980-BEF82B47C02E}"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370C9-A3A0-4444-B38B-BD86EEC3451E}" type="slidenum">
              <a:rPr lang="en-GB" smtClean="0"/>
              <a:t>‹#›</a:t>
            </a:fld>
            <a:endParaRPr lang="en-GB"/>
          </a:p>
        </p:txBody>
      </p:sp>
    </p:spTree>
    <p:extLst>
      <p:ext uri="{BB962C8B-B14F-4D97-AF65-F5344CB8AC3E}">
        <p14:creationId xmlns:p14="http://schemas.microsoft.com/office/powerpoint/2010/main" val="64371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95C1B-4C35-4552-9980-BEF82B47C02E}"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370C9-A3A0-4444-B38B-BD86EEC3451E}" type="slidenum">
              <a:rPr lang="en-GB" smtClean="0"/>
              <a:t>‹#›</a:t>
            </a:fld>
            <a:endParaRPr lang="en-GB"/>
          </a:p>
        </p:txBody>
      </p:sp>
    </p:spTree>
    <p:extLst>
      <p:ext uri="{BB962C8B-B14F-4D97-AF65-F5344CB8AC3E}">
        <p14:creationId xmlns:p14="http://schemas.microsoft.com/office/powerpoint/2010/main" val="40166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95C1B-4C35-4552-9980-BEF82B47C02E}"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370C9-A3A0-4444-B38B-BD86EEC3451E}" type="slidenum">
              <a:rPr lang="en-GB" smtClean="0"/>
              <a:t>‹#›</a:t>
            </a:fld>
            <a:endParaRPr lang="en-GB"/>
          </a:p>
        </p:txBody>
      </p:sp>
    </p:spTree>
    <p:extLst>
      <p:ext uri="{BB962C8B-B14F-4D97-AF65-F5344CB8AC3E}">
        <p14:creationId xmlns:p14="http://schemas.microsoft.com/office/powerpoint/2010/main" val="389997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95C1B-4C35-4552-9980-BEF82B47C02E}"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370C9-A3A0-4444-B38B-BD86EEC3451E}" type="slidenum">
              <a:rPr lang="en-GB" smtClean="0"/>
              <a:t>‹#›</a:t>
            </a:fld>
            <a:endParaRPr lang="en-GB"/>
          </a:p>
        </p:txBody>
      </p:sp>
    </p:spTree>
    <p:extLst>
      <p:ext uri="{BB962C8B-B14F-4D97-AF65-F5344CB8AC3E}">
        <p14:creationId xmlns:p14="http://schemas.microsoft.com/office/powerpoint/2010/main" val="359073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95C1B-4C35-4552-9980-BEF82B47C02E}"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370C9-A3A0-4444-B38B-BD86EEC3451E}" type="slidenum">
              <a:rPr lang="en-GB" smtClean="0"/>
              <a:t>‹#›</a:t>
            </a:fld>
            <a:endParaRPr lang="en-GB"/>
          </a:p>
        </p:txBody>
      </p:sp>
    </p:spTree>
    <p:extLst>
      <p:ext uri="{BB962C8B-B14F-4D97-AF65-F5344CB8AC3E}">
        <p14:creationId xmlns:p14="http://schemas.microsoft.com/office/powerpoint/2010/main" val="386194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095C1B-4C35-4552-9980-BEF82B47C02E}"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9370C9-A3A0-4444-B38B-BD86EEC3451E}" type="slidenum">
              <a:rPr lang="en-GB" smtClean="0"/>
              <a:t>‹#›</a:t>
            </a:fld>
            <a:endParaRPr lang="en-GB"/>
          </a:p>
        </p:txBody>
      </p:sp>
    </p:spTree>
    <p:extLst>
      <p:ext uri="{BB962C8B-B14F-4D97-AF65-F5344CB8AC3E}">
        <p14:creationId xmlns:p14="http://schemas.microsoft.com/office/powerpoint/2010/main" val="371388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095C1B-4C35-4552-9980-BEF82B47C02E}" type="datetimeFigureOut">
              <a:rPr lang="en-GB" smtClean="0"/>
              <a:t>13/06/2023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9370C9-A3A0-4444-B38B-BD86EEC3451E}" type="slidenum">
              <a:rPr lang="en-GB" smtClean="0"/>
              <a:t>‹#›</a:t>
            </a:fld>
            <a:endParaRPr lang="en-GB"/>
          </a:p>
        </p:txBody>
      </p:sp>
    </p:spTree>
    <p:extLst>
      <p:ext uri="{BB962C8B-B14F-4D97-AF65-F5344CB8AC3E}">
        <p14:creationId xmlns:p14="http://schemas.microsoft.com/office/powerpoint/2010/main" val="365556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095C1B-4C35-4552-9980-BEF82B47C02E}" type="datetimeFigureOut">
              <a:rPr lang="en-GB" smtClean="0"/>
              <a:t>13/06/2023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9370C9-A3A0-4444-B38B-BD86EEC3451E}" type="slidenum">
              <a:rPr lang="en-GB" smtClean="0"/>
              <a:t>‹#›</a:t>
            </a:fld>
            <a:endParaRPr lang="en-GB"/>
          </a:p>
        </p:txBody>
      </p:sp>
    </p:spTree>
    <p:extLst>
      <p:ext uri="{BB962C8B-B14F-4D97-AF65-F5344CB8AC3E}">
        <p14:creationId xmlns:p14="http://schemas.microsoft.com/office/powerpoint/2010/main" val="247922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95C1B-4C35-4552-9980-BEF82B47C02E}" type="datetimeFigureOut">
              <a:rPr lang="en-GB" smtClean="0"/>
              <a:t>13/06/2023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9370C9-A3A0-4444-B38B-BD86EEC3451E}" type="slidenum">
              <a:rPr lang="en-GB" smtClean="0"/>
              <a:t>‹#›</a:t>
            </a:fld>
            <a:endParaRPr lang="en-GB"/>
          </a:p>
        </p:txBody>
      </p:sp>
    </p:spTree>
    <p:extLst>
      <p:ext uri="{BB962C8B-B14F-4D97-AF65-F5344CB8AC3E}">
        <p14:creationId xmlns:p14="http://schemas.microsoft.com/office/powerpoint/2010/main" val="47607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95C1B-4C35-4552-9980-BEF82B47C02E}"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9370C9-A3A0-4444-B38B-BD86EEC3451E}" type="slidenum">
              <a:rPr lang="en-GB" smtClean="0"/>
              <a:t>‹#›</a:t>
            </a:fld>
            <a:endParaRPr lang="en-GB"/>
          </a:p>
        </p:txBody>
      </p:sp>
    </p:spTree>
    <p:extLst>
      <p:ext uri="{BB962C8B-B14F-4D97-AF65-F5344CB8AC3E}">
        <p14:creationId xmlns:p14="http://schemas.microsoft.com/office/powerpoint/2010/main" val="186114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95C1B-4C35-4552-9980-BEF82B47C02E}"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9370C9-A3A0-4444-B38B-BD86EEC3451E}" type="slidenum">
              <a:rPr lang="en-GB" smtClean="0"/>
              <a:t>‹#›</a:t>
            </a:fld>
            <a:endParaRPr lang="en-GB"/>
          </a:p>
        </p:txBody>
      </p:sp>
    </p:spTree>
    <p:extLst>
      <p:ext uri="{BB962C8B-B14F-4D97-AF65-F5344CB8AC3E}">
        <p14:creationId xmlns:p14="http://schemas.microsoft.com/office/powerpoint/2010/main" val="318901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95C1B-4C35-4552-9980-BEF82B47C02E}" type="datetimeFigureOut">
              <a:rPr lang="en-GB" smtClean="0"/>
              <a:t>13/06/2023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370C9-A3A0-4444-B38B-BD86EEC3451E}" type="slidenum">
              <a:rPr lang="en-GB" smtClean="0"/>
              <a:t>‹#›</a:t>
            </a:fld>
            <a:endParaRPr lang="en-GB"/>
          </a:p>
        </p:txBody>
      </p:sp>
    </p:spTree>
    <p:extLst>
      <p:ext uri="{BB962C8B-B14F-4D97-AF65-F5344CB8AC3E}">
        <p14:creationId xmlns:p14="http://schemas.microsoft.com/office/powerpoint/2010/main" val="954060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uts-international.org/" TargetMode="Externa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hyperlink" Target="http://www.cuts-lusaka.org/" TargetMode="External"/><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hyperlink" Target="http://www.cuts-hrc.org/" TargetMode="External"/><Relationship Id="rId5" Type="http://schemas.openxmlformats.org/officeDocument/2006/relationships/hyperlink" Target="http://www.cuts-accra.org/" TargetMode="External"/><Relationship Id="rId4" Type="http://schemas.openxmlformats.org/officeDocument/2006/relationships/hyperlink" Target="http://www.cuts-nairobi.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uts-geneva.org/" TargetMode="External"/><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hyperlink" Target="http://www.cuts-hrc.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cuts-international.org/pdf/CUTS@50-A_VISION_DOCUMENT.pdf" TargetMode="External"/><Relationship Id="rId3" Type="http://schemas.openxmlformats.org/officeDocument/2006/relationships/hyperlink" Target="http://www.cuts-international.org/pdf/CUTS_AT_GRASSROOTS.pdf" TargetMode="External"/><Relationship Id="rId7" Type="http://schemas.openxmlformats.org/officeDocument/2006/relationships/hyperlink" Target="https://cuts-chd.org/pdf/stories-of-change.pdf" TargetMode="External"/><Relationship Id="rId2" Type="http://schemas.openxmlformats.org/officeDocument/2006/relationships/hyperlink" Target="http://cuts-international.org/pdf/About-CUTS-2018.pdf" TargetMode="External"/><Relationship Id="rId1" Type="http://schemas.openxmlformats.org/officeDocument/2006/relationships/slideLayout" Target="../slideLayouts/slideLayout2.xml"/><Relationship Id="rId6" Type="http://schemas.openxmlformats.org/officeDocument/2006/relationships/hyperlink" Target="http://www.cuts-international.org/pdf/30_Years_of_Social_Change.pdf" TargetMode="External"/><Relationship Id="rId5" Type="http://schemas.openxmlformats.org/officeDocument/2006/relationships/hyperlink" Target="http://www.cuts-international.org/Policy_Wins/" TargetMode="External"/><Relationship Id="rId10" Type="http://schemas.openxmlformats.org/officeDocument/2006/relationships/hyperlink" Target="http://www.cuts-international.org/" TargetMode="External"/><Relationship Id="rId4" Type="http://schemas.openxmlformats.org/officeDocument/2006/relationships/hyperlink" Target="http://www.cuts-international.org/pdf/Programme_Brochure.pdf" TargetMode="External"/><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cuts-cart.org/" TargetMode="External"/><Relationship Id="rId7" Type="http://schemas.openxmlformats.org/officeDocument/2006/relationships/image" Target="../media/image13.wmf"/><Relationship Id="rId2"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hyperlink" Target="http://www.cuts-citee.org/" TargetMode="External"/><Relationship Id="rId4" Type="http://schemas.openxmlformats.org/officeDocument/2006/relationships/hyperlink" Target="http://www.cuts-chd.or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cuts-ccier.org/" TargetMode="External"/><Relationship Id="rId7" Type="http://schemas.openxmlformats.org/officeDocument/2006/relationships/image" Target="../media/image16.png"/><Relationship Id="rId2"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hyperlink" Target="http://www.cuts-drc.org/" TargetMode="External"/><Relationship Id="rId4" Type="http://schemas.openxmlformats.org/officeDocument/2006/relationships/hyperlink" Target="http://www.cuts-crc.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uts-circ.in/" TargetMode="External"/><Relationship Id="rId2"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www.cippolc.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87368"/>
            <a:ext cx="9144000" cy="2770632"/>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1371600" y="5181600"/>
            <a:ext cx="6400800" cy="1447800"/>
          </a:xfrm>
        </p:spPr>
        <p:txBody>
          <a:bodyPr>
            <a:normAutofit lnSpcReduction="10000"/>
          </a:bodyPr>
          <a:lstStyle/>
          <a:p>
            <a:r>
              <a:rPr lang="en-GB" sz="3500" dirty="0">
                <a:solidFill>
                  <a:schemeClr val="tx1"/>
                </a:solidFill>
              </a:rPr>
              <a:t>Consumer Unity &amp; Trust Society</a:t>
            </a:r>
          </a:p>
          <a:p>
            <a:endParaRPr lang="en-US" sz="1600" dirty="0">
              <a:solidFill>
                <a:schemeClr val="tx1"/>
              </a:solidFill>
            </a:endParaRPr>
          </a:p>
          <a:p>
            <a:endParaRPr lang="en-GB" sz="1600" dirty="0">
              <a:solidFill>
                <a:schemeClr val="tx1"/>
              </a:solidFill>
            </a:endParaRPr>
          </a:p>
          <a:p>
            <a:r>
              <a:rPr lang="en-GB" sz="1600" dirty="0">
                <a:solidFill>
                  <a:schemeClr val="tx1"/>
                </a:solidFill>
                <a:hlinkClick r:id="rId2"/>
              </a:rPr>
              <a:t>www.cuts-international.org</a:t>
            </a:r>
            <a:endParaRPr lang="en-GB" sz="1600" dirty="0">
              <a:solidFill>
                <a:schemeClr val="tx1"/>
              </a:solidFill>
            </a:endParaRPr>
          </a:p>
          <a:p>
            <a:endParaRPr lang="en-GB" sz="16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21" y="332232"/>
            <a:ext cx="6937248" cy="36301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3395" y="4343400"/>
            <a:ext cx="1623005" cy="669697"/>
          </a:xfrm>
          <a:prstGeom prst="rect">
            <a:avLst/>
          </a:prstGeom>
        </p:spPr>
      </p:pic>
      <p:cxnSp>
        <p:nvCxnSpPr>
          <p:cNvPr id="8" name="Straight Connector 7"/>
          <p:cNvCxnSpPr/>
          <p:nvPr/>
        </p:nvCxnSpPr>
        <p:spPr>
          <a:xfrm>
            <a:off x="3200400" y="624840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00400" y="655320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781800" y="165700"/>
            <a:ext cx="2121977" cy="369332"/>
          </a:xfrm>
          <a:prstGeom prst="rect">
            <a:avLst/>
          </a:prstGeom>
          <a:noFill/>
        </p:spPr>
        <p:txBody>
          <a:bodyPr vert="horz" wrap="square" rtlCol="0">
            <a:spAutoFit/>
          </a:bodyPr>
          <a:lstStyle/>
          <a:p>
            <a:pPr algn="ctr"/>
            <a:r>
              <a:rPr lang="en-US" i="1" dirty="0">
                <a:solidFill>
                  <a:srgbClr val="0070C0"/>
                </a:solidFill>
                <a:latin typeface="Cambria" pitchFamily="18" charset="0"/>
              </a:rPr>
              <a:t>Value for People</a:t>
            </a:r>
            <a:endParaRPr lang="en-GB" i="1" dirty="0">
              <a:solidFill>
                <a:srgbClr val="0070C0"/>
              </a:solidFill>
              <a:latin typeface="Cambria" pitchFamily="18" charset="0"/>
            </a:endParaRPr>
          </a:p>
        </p:txBody>
      </p:sp>
    </p:spTree>
    <p:extLst>
      <p:ext uri="{BB962C8B-B14F-4D97-AF65-F5344CB8AC3E}">
        <p14:creationId xmlns:p14="http://schemas.microsoft.com/office/powerpoint/2010/main" val="161035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909" y="533400"/>
            <a:ext cx="7142378" cy="3673145"/>
          </a:xfrm>
          <a:prstGeom prst="rect">
            <a:avLst/>
          </a:prstGeom>
        </p:spPr>
      </p:pic>
      <p:sp>
        <p:nvSpPr>
          <p:cNvPr id="2" name="Rectangle 1"/>
          <p:cNvSpPr/>
          <p:nvPr/>
        </p:nvSpPr>
        <p:spPr>
          <a:xfrm>
            <a:off x="0" y="1233055"/>
            <a:ext cx="9144000" cy="265177"/>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457200" y="274638"/>
            <a:ext cx="8229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Overseas </a:t>
            </a:r>
            <a:r>
              <a:rPr lang="en-US" dirty="0" err="1">
                <a:solidFill>
                  <a:srgbClr val="0070C0"/>
                </a:solidFill>
              </a:rPr>
              <a:t>Centres</a:t>
            </a:r>
            <a:endParaRPr lang="en-US" dirty="0">
              <a:solidFill>
                <a:srgbClr val="0070C0"/>
              </a:solidFill>
            </a:endParaRPr>
          </a:p>
        </p:txBody>
      </p:sp>
      <p:sp>
        <p:nvSpPr>
          <p:cNvPr id="8" name="TextBox 7"/>
          <p:cNvSpPr txBox="1"/>
          <p:nvPr/>
        </p:nvSpPr>
        <p:spPr>
          <a:xfrm>
            <a:off x="1143000" y="1160467"/>
            <a:ext cx="6865287" cy="400110"/>
          </a:xfrm>
          <a:prstGeom prst="rect">
            <a:avLst/>
          </a:prstGeom>
          <a:noFill/>
        </p:spPr>
        <p:txBody>
          <a:bodyPr wrap="square" rtlCol="0">
            <a:spAutoFit/>
          </a:bodyPr>
          <a:lstStyle/>
          <a:p>
            <a:pPr algn="ctr">
              <a:spcAft>
                <a:spcPts val="600"/>
              </a:spcAft>
            </a:pPr>
            <a:r>
              <a:rPr lang="en-US" sz="2000" b="1" dirty="0">
                <a:solidFill>
                  <a:schemeClr val="bg1"/>
                </a:solidFill>
              </a:rPr>
              <a:t>Promoting South-South Cooperation</a:t>
            </a:r>
            <a:endParaRPr lang="en-US" b="1" dirty="0">
              <a:solidFill>
                <a:schemeClr val="bg1"/>
              </a:solidFill>
              <a:latin typeface="Cambria" pitchFamily="18" charset="0"/>
            </a:endParaRPr>
          </a:p>
        </p:txBody>
      </p:sp>
      <p:sp>
        <p:nvSpPr>
          <p:cNvPr id="13" name="TextBox 12"/>
          <p:cNvSpPr txBox="1"/>
          <p:nvPr/>
        </p:nvSpPr>
        <p:spPr>
          <a:xfrm>
            <a:off x="781050" y="2057400"/>
            <a:ext cx="3790950" cy="3862596"/>
          </a:xfrm>
          <a:prstGeom prst="rect">
            <a:avLst/>
          </a:prstGeom>
          <a:noFill/>
        </p:spPr>
        <p:txBody>
          <a:bodyPr wrap="square" rtlCol="0">
            <a:spAutoFit/>
          </a:bodyPr>
          <a:lstStyle/>
          <a:p>
            <a:pPr>
              <a:spcAft>
                <a:spcPts val="600"/>
              </a:spcAft>
            </a:pPr>
            <a:r>
              <a:rPr lang="en-US" sz="2000" b="1" dirty="0">
                <a:latin typeface="Cambria" pitchFamily="18" charset="0"/>
              </a:rPr>
              <a:t>Sub-Saharan Africa (Lusaka, Nairobi &amp; Accra)</a:t>
            </a:r>
          </a:p>
          <a:p>
            <a:pPr>
              <a:spcAft>
                <a:spcPts val="600"/>
              </a:spcAft>
            </a:pPr>
            <a:r>
              <a:rPr lang="en-US" dirty="0">
                <a:latin typeface="Cambria" pitchFamily="18" charset="0"/>
              </a:rPr>
              <a:t>To promote South-South cooperation on trade and development and strengthen long-term capacity of civil society representatives to address equity and accountability issues</a:t>
            </a:r>
          </a:p>
          <a:p>
            <a:pPr>
              <a:spcAft>
                <a:spcPts val="600"/>
              </a:spcAft>
            </a:pPr>
            <a:endParaRPr lang="en-US" dirty="0">
              <a:latin typeface="Cambria" pitchFamily="18" charset="0"/>
            </a:endParaRPr>
          </a:p>
          <a:p>
            <a:pPr>
              <a:spcAft>
                <a:spcPts val="600"/>
              </a:spcAft>
            </a:pPr>
            <a:r>
              <a:rPr lang="en-US" dirty="0">
                <a:latin typeface="Cambria" pitchFamily="18" charset="0"/>
                <a:hlinkClick r:id="rId3"/>
              </a:rPr>
              <a:t>www.cuts-lusaka.org</a:t>
            </a:r>
            <a:endParaRPr lang="en-US" dirty="0">
              <a:latin typeface="Cambria" pitchFamily="18" charset="0"/>
            </a:endParaRPr>
          </a:p>
          <a:p>
            <a:pPr>
              <a:spcAft>
                <a:spcPts val="600"/>
              </a:spcAft>
            </a:pPr>
            <a:r>
              <a:rPr lang="en-US" dirty="0">
                <a:latin typeface="Cambria" pitchFamily="18" charset="0"/>
                <a:hlinkClick r:id="rId4"/>
              </a:rPr>
              <a:t>www.cuts-nairobi.org</a:t>
            </a:r>
            <a:endParaRPr lang="en-US" dirty="0">
              <a:latin typeface="Cambria" pitchFamily="18" charset="0"/>
            </a:endParaRPr>
          </a:p>
          <a:p>
            <a:pPr>
              <a:spcAft>
                <a:spcPts val="600"/>
              </a:spcAft>
            </a:pPr>
            <a:r>
              <a:rPr lang="en-US" dirty="0">
                <a:latin typeface="Cambria" pitchFamily="18" charset="0"/>
                <a:hlinkClick r:id="rId5"/>
              </a:rPr>
              <a:t>www.cuts-accra.org</a:t>
            </a:r>
            <a:endParaRPr lang="en-US" dirty="0">
              <a:latin typeface="Cambria" pitchFamily="18" charset="0"/>
            </a:endParaRPr>
          </a:p>
        </p:txBody>
      </p:sp>
      <p:cxnSp>
        <p:nvCxnSpPr>
          <p:cNvPr id="16" name="Straight Connector 15"/>
          <p:cNvCxnSpPr/>
          <p:nvPr/>
        </p:nvCxnSpPr>
        <p:spPr>
          <a:xfrm>
            <a:off x="647700" y="6960679"/>
            <a:ext cx="7315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00600" y="2438400"/>
            <a:ext cx="3409950" cy="3123932"/>
          </a:xfrm>
          <a:prstGeom prst="rect">
            <a:avLst/>
          </a:prstGeom>
          <a:noFill/>
        </p:spPr>
        <p:txBody>
          <a:bodyPr wrap="square" rtlCol="0">
            <a:spAutoFit/>
          </a:bodyPr>
          <a:lstStyle/>
          <a:p>
            <a:pPr>
              <a:spcAft>
                <a:spcPts val="600"/>
              </a:spcAft>
            </a:pPr>
            <a:r>
              <a:rPr lang="en-US" sz="2000" b="1" dirty="0">
                <a:latin typeface="Cambria" pitchFamily="18" charset="0"/>
              </a:rPr>
              <a:t>South East Asia (Hanoi) </a:t>
            </a:r>
          </a:p>
          <a:p>
            <a:pPr>
              <a:spcAft>
                <a:spcPts val="600"/>
              </a:spcAft>
            </a:pPr>
            <a:r>
              <a:rPr lang="en-US" dirty="0">
                <a:latin typeface="Cambria" pitchFamily="18" charset="0"/>
              </a:rPr>
              <a:t>To be a catalyst in transferring objective knowledge and advocacy skills from India towards mainstreaming the civil society movement into the development process in the region</a:t>
            </a:r>
          </a:p>
          <a:p>
            <a:pPr>
              <a:spcAft>
                <a:spcPts val="600"/>
              </a:spcAft>
            </a:pPr>
            <a:endParaRPr lang="en-US" dirty="0">
              <a:latin typeface="Cambria" pitchFamily="18" charset="0"/>
            </a:endParaRPr>
          </a:p>
          <a:p>
            <a:pPr>
              <a:spcAft>
                <a:spcPts val="600"/>
              </a:spcAft>
            </a:pPr>
            <a:r>
              <a:rPr lang="en-US" dirty="0">
                <a:latin typeface="Cambria" pitchFamily="18" charset="0"/>
                <a:hlinkClick r:id="rId6"/>
              </a:rPr>
              <a:t>www.cuts-hrc.org</a:t>
            </a:r>
            <a:endParaRPr lang="en-US" dirty="0">
              <a:latin typeface="Cambria" pitchFamily="18" charset="0"/>
            </a:endParaRPr>
          </a:p>
        </p:txBody>
      </p:sp>
      <p:cxnSp>
        <p:nvCxnSpPr>
          <p:cNvPr id="10" name="Straight Connector 9"/>
          <p:cNvCxnSpPr/>
          <p:nvPr/>
        </p:nvCxnSpPr>
        <p:spPr>
          <a:xfrm>
            <a:off x="4575643" y="2133600"/>
            <a:ext cx="3643" cy="381000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21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909" y="533400"/>
            <a:ext cx="7142378" cy="3673145"/>
          </a:xfrm>
          <a:prstGeom prst="rect">
            <a:avLst/>
          </a:prstGeom>
        </p:spPr>
      </p:pic>
      <p:sp>
        <p:nvSpPr>
          <p:cNvPr id="4" name="Title 1"/>
          <p:cNvSpPr txBox="1">
            <a:spLocks/>
          </p:cNvSpPr>
          <p:nvPr/>
        </p:nvSpPr>
        <p:spPr>
          <a:xfrm>
            <a:off x="457200" y="274638"/>
            <a:ext cx="8229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Overseas </a:t>
            </a:r>
            <a:r>
              <a:rPr lang="en-US" dirty="0" err="1">
                <a:solidFill>
                  <a:srgbClr val="0070C0"/>
                </a:solidFill>
              </a:rPr>
              <a:t>Centres</a:t>
            </a:r>
            <a:endParaRPr lang="en-US" dirty="0">
              <a:solidFill>
                <a:srgbClr val="0070C0"/>
              </a:solidFill>
            </a:endParaRPr>
          </a:p>
        </p:txBody>
      </p:sp>
      <p:sp>
        <p:nvSpPr>
          <p:cNvPr id="13" name="TextBox 12"/>
          <p:cNvSpPr txBox="1"/>
          <p:nvPr/>
        </p:nvSpPr>
        <p:spPr>
          <a:xfrm>
            <a:off x="781050" y="2057400"/>
            <a:ext cx="3790950" cy="2877711"/>
          </a:xfrm>
          <a:prstGeom prst="rect">
            <a:avLst/>
          </a:prstGeom>
          <a:noFill/>
        </p:spPr>
        <p:txBody>
          <a:bodyPr wrap="square" rtlCol="0">
            <a:spAutoFit/>
          </a:bodyPr>
          <a:lstStyle/>
          <a:p>
            <a:pPr>
              <a:spcAft>
                <a:spcPts val="600"/>
              </a:spcAft>
            </a:pPr>
            <a:r>
              <a:rPr lang="en-US" sz="2000" b="1" dirty="0">
                <a:latin typeface="Cambria" pitchFamily="18" charset="0"/>
              </a:rPr>
              <a:t>Credible Southern NGO Voice (Geneva) </a:t>
            </a:r>
          </a:p>
          <a:p>
            <a:pPr>
              <a:spcAft>
                <a:spcPts val="600"/>
              </a:spcAft>
            </a:pPr>
            <a:r>
              <a:rPr lang="en-US" dirty="0">
                <a:latin typeface="Cambria" pitchFamily="18" charset="0"/>
              </a:rPr>
              <a:t>To establish and promote a pro-trade pro-equity credible Southern NGO voice in the policy making circles working on trade and development in Geneva</a:t>
            </a:r>
          </a:p>
          <a:p>
            <a:pPr>
              <a:spcAft>
                <a:spcPts val="600"/>
              </a:spcAft>
            </a:pPr>
            <a:endParaRPr lang="en-US" dirty="0">
              <a:latin typeface="Cambria" pitchFamily="18" charset="0"/>
            </a:endParaRPr>
          </a:p>
          <a:p>
            <a:pPr>
              <a:spcAft>
                <a:spcPts val="600"/>
              </a:spcAft>
            </a:pPr>
            <a:r>
              <a:rPr lang="en-US" dirty="0">
                <a:latin typeface="Cambria" pitchFamily="18" charset="0"/>
                <a:hlinkClick r:id="rId3"/>
              </a:rPr>
              <a:t>www.cuts-geneva.org</a:t>
            </a:r>
            <a:endParaRPr lang="en-US" dirty="0">
              <a:latin typeface="Cambria" pitchFamily="18" charset="0"/>
            </a:endParaRPr>
          </a:p>
        </p:txBody>
      </p:sp>
      <p:cxnSp>
        <p:nvCxnSpPr>
          <p:cNvPr id="16" name="Straight Connector 15"/>
          <p:cNvCxnSpPr/>
          <p:nvPr/>
        </p:nvCxnSpPr>
        <p:spPr>
          <a:xfrm>
            <a:off x="647700" y="6960679"/>
            <a:ext cx="7315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00600" y="2438400"/>
            <a:ext cx="3409950" cy="2877711"/>
          </a:xfrm>
          <a:prstGeom prst="rect">
            <a:avLst/>
          </a:prstGeom>
          <a:noFill/>
        </p:spPr>
        <p:txBody>
          <a:bodyPr wrap="square" rtlCol="0">
            <a:spAutoFit/>
          </a:bodyPr>
          <a:lstStyle/>
          <a:p>
            <a:pPr>
              <a:spcAft>
                <a:spcPts val="600"/>
              </a:spcAft>
            </a:pPr>
            <a:r>
              <a:rPr lang="en-US" sz="2000" b="1" dirty="0">
                <a:latin typeface="Cambria" pitchFamily="18" charset="0"/>
              </a:rPr>
              <a:t>US-India Economic Relations (Washington DC)</a:t>
            </a:r>
          </a:p>
          <a:p>
            <a:pPr>
              <a:spcAft>
                <a:spcPts val="600"/>
              </a:spcAft>
            </a:pPr>
            <a:r>
              <a:rPr lang="en-US" dirty="0">
                <a:latin typeface="Cambria" pitchFamily="18" charset="0"/>
              </a:rPr>
              <a:t>To address bilateral and multilateral trade and economic matters of strategic importance to India and the US in the broader Indo-Pacific context</a:t>
            </a:r>
          </a:p>
          <a:p>
            <a:pPr>
              <a:spcAft>
                <a:spcPts val="600"/>
              </a:spcAft>
            </a:pPr>
            <a:endParaRPr lang="en-US" dirty="0">
              <a:latin typeface="Cambria" pitchFamily="18" charset="0"/>
            </a:endParaRPr>
          </a:p>
          <a:p>
            <a:pPr>
              <a:spcAft>
                <a:spcPts val="600"/>
              </a:spcAft>
            </a:pPr>
            <a:r>
              <a:rPr lang="en-US" dirty="0">
                <a:latin typeface="Cambria" pitchFamily="18" charset="0"/>
                <a:hlinkClick r:id="rId4"/>
              </a:rPr>
              <a:t>www.cuts-wdc.org</a:t>
            </a:r>
            <a:endParaRPr lang="en-US" dirty="0">
              <a:latin typeface="Cambria" pitchFamily="18" charset="0"/>
            </a:endParaRPr>
          </a:p>
        </p:txBody>
      </p:sp>
      <p:cxnSp>
        <p:nvCxnSpPr>
          <p:cNvPr id="11" name="Straight Connector 10"/>
          <p:cNvCxnSpPr/>
          <p:nvPr/>
        </p:nvCxnSpPr>
        <p:spPr>
          <a:xfrm>
            <a:off x="4579286" y="1981200"/>
            <a:ext cx="0" cy="35052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1233055"/>
            <a:ext cx="9144000" cy="265177"/>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2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143000"/>
            <a:ext cx="2778836" cy="152400"/>
            <a:chOff x="0" y="1143000"/>
            <a:chExt cx="4793311" cy="152400"/>
          </a:xfrm>
        </p:grpSpPr>
        <p:sp>
          <p:nvSpPr>
            <p:cNvPr id="6" name="Rectangle 5"/>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151" y="3407653"/>
            <a:ext cx="3295772" cy="345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52399" y="2386426"/>
            <a:ext cx="3200399" cy="3429000"/>
          </a:xfrm>
          <a:prstGeom prst="ellipse">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Cambria" pitchFamily="18" charset="0"/>
            </a:endParaRPr>
          </a:p>
          <a:p>
            <a:pPr algn="ctr"/>
            <a:r>
              <a:rPr lang="en-US" sz="1600" dirty="0">
                <a:solidFill>
                  <a:schemeClr val="tx1"/>
                </a:solidFill>
                <a:latin typeface="Cambria" pitchFamily="18" charset="0"/>
              </a:rPr>
              <a:t>Publishing a wide spectrum of material for information dissemination for semi-literates to professionals in a reader-friendly format ranging from a wall newspaper to research reports</a:t>
            </a:r>
          </a:p>
        </p:txBody>
      </p:sp>
      <p:sp>
        <p:nvSpPr>
          <p:cNvPr id="4" name="Title 1"/>
          <p:cNvSpPr txBox="1">
            <a:spLocks/>
          </p:cNvSpPr>
          <p:nvPr/>
        </p:nvSpPr>
        <p:spPr>
          <a:xfrm>
            <a:off x="457200" y="274638"/>
            <a:ext cx="27432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0070C0"/>
                </a:solidFill>
              </a:rPr>
              <a:t>Outreach</a:t>
            </a:r>
          </a:p>
        </p:txBody>
      </p:sp>
      <p:sp>
        <p:nvSpPr>
          <p:cNvPr id="11" name="Oval 10"/>
          <p:cNvSpPr/>
          <p:nvPr/>
        </p:nvSpPr>
        <p:spPr>
          <a:xfrm>
            <a:off x="6037749" y="429436"/>
            <a:ext cx="2514600" cy="2491581"/>
          </a:xfrm>
          <a:prstGeom prst="ellipse">
            <a:avLst/>
          </a:prstGeom>
          <a:solidFill>
            <a:srgbClr val="97E4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itchFamily="18" charset="0"/>
              </a:rPr>
              <a:t>Each </a:t>
            </a:r>
            <a:r>
              <a:rPr lang="en-US" sz="1600" dirty="0" err="1">
                <a:solidFill>
                  <a:schemeClr val="tx1"/>
                </a:solidFill>
                <a:latin typeface="Cambria" pitchFamily="18" charset="0"/>
              </a:rPr>
              <a:t>centre</a:t>
            </a:r>
            <a:r>
              <a:rPr lang="en-US" sz="1600" dirty="0">
                <a:solidFill>
                  <a:schemeClr val="tx1"/>
                </a:solidFill>
                <a:latin typeface="Cambria" pitchFamily="18" charset="0"/>
              </a:rPr>
              <a:t> has e-discussion groups covering issues related to trade, regulation and governance</a:t>
            </a:r>
          </a:p>
        </p:txBody>
      </p:sp>
      <p:sp>
        <p:nvSpPr>
          <p:cNvPr id="12" name="Oval 11"/>
          <p:cNvSpPr/>
          <p:nvPr/>
        </p:nvSpPr>
        <p:spPr>
          <a:xfrm>
            <a:off x="6037749" y="3124200"/>
            <a:ext cx="3012102" cy="3277773"/>
          </a:xfrm>
          <a:prstGeom prst="ellipse">
            <a:avLst/>
          </a:prstGeom>
          <a:solidFill>
            <a:srgbClr val="6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itchFamily="18" charset="0"/>
              </a:rPr>
              <a:t>Extremely adept at </a:t>
            </a:r>
            <a:r>
              <a:rPr lang="en-US" sz="1600" dirty="0" err="1">
                <a:solidFill>
                  <a:schemeClr val="tx1"/>
                </a:solidFill>
                <a:latin typeface="Cambria" pitchFamily="18" charset="0"/>
              </a:rPr>
              <a:t>organising</a:t>
            </a:r>
            <a:r>
              <a:rPr lang="en-US" sz="1600" dirty="0">
                <a:solidFill>
                  <a:schemeClr val="tx1"/>
                </a:solidFill>
                <a:latin typeface="Cambria" pitchFamily="18" charset="0"/>
              </a:rPr>
              <a:t> campaigns, meetings </a:t>
            </a:r>
          </a:p>
          <a:p>
            <a:pPr algn="ctr"/>
            <a:r>
              <a:rPr lang="en-US" sz="1600" dirty="0">
                <a:solidFill>
                  <a:schemeClr val="tx1"/>
                </a:solidFill>
                <a:latin typeface="Cambria" pitchFamily="18" charset="0"/>
              </a:rPr>
              <a:t>and seminars from the village level comprising </a:t>
            </a:r>
          </a:p>
          <a:p>
            <a:pPr algn="ctr"/>
            <a:r>
              <a:rPr lang="en-US" sz="1600" dirty="0">
                <a:solidFill>
                  <a:schemeClr val="tx1"/>
                </a:solidFill>
                <a:latin typeface="Cambria" pitchFamily="18" charset="0"/>
              </a:rPr>
              <a:t>five-six participants to the National/ International level with over </a:t>
            </a:r>
          </a:p>
          <a:p>
            <a:pPr algn="ctr"/>
            <a:r>
              <a:rPr lang="en-US" sz="1600" dirty="0">
                <a:solidFill>
                  <a:schemeClr val="tx1"/>
                </a:solidFill>
                <a:latin typeface="Cambria" pitchFamily="18" charset="0"/>
              </a:rPr>
              <a:t>350 participants</a:t>
            </a:r>
          </a:p>
        </p:txBody>
      </p:sp>
      <p:sp>
        <p:nvSpPr>
          <p:cNvPr id="10" name="Oval 9"/>
          <p:cNvSpPr/>
          <p:nvPr/>
        </p:nvSpPr>
        <p:spPr>
          <a:xfrm>
            <a:off x="2928451" y="429436"/>
            <a:ext cx="2458551" cy="2618564"/>
          </a:xfrm>
          <a:prstGeom prst="ellipse">
            <a:avLst/>
          </a:prstGeom>
          <a:solidFill>
            <a:srgbClr val="00CC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Cambria" pitchFamily="18" charset="0"/>
            </a:endParaRPr>
          </a:p>
          <a:p>
            <a:pPr algn="ctr"/>
            <a:r>
              <a:rPr lang="en-US" sz="1600" dirty="0">
                <a:solidFill>
                  <a:schemeClr val="tx1"/>
                </a:solidFill>
                <a:latin typeface="Cambria" pitchFamily="18" charset="0"/>
              </a:rPr>
              <a:t>Have created sustainable networks from villages in India </a:t>
            </a:r>
          </a:p>
          <a:p>
            <a:pPr algn="ctr"/>
            <a:r>
              <a:rPr lang="en-US" sz="1600" dirty="0">
                <a:solidFill>
                  <a:schemeClr val="tx1"/>
                </a:solidFill>
                <a:latin typeface="Cambria" pitchFamily="18" charset="0"/>
              </a:rPr>
              <a:t>to the state, national, regional and international levels</a:t>
            </a:r>
          </a:p>
        </p:txBody>
      </p:sp>
    </p:spTree>
    <p:extLst>
      <p:ext uri="{BB962C8B-B14F-4D97-AF65-F5344CB8AC3E}">
        <p14:creationId xmlns:p14="http://schemas.microsoft.com/office/powerpoint/2010/main" val="3279787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3429000"/>
            <a:ext cx="4141787"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1025285" y="1447801"/>
            <a:ext cx="1870316" cy="1981200"/>
          </a:xfrm>
          <a:prstGeom prst="wedgeEllipseCallout">
            <a:avLst>
              <a:gd name="adj1" fmla="val -634"/>
              <a:gd name="adj2" fmla="val 6304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itchFamily="18" charset="0"/>
              </a:rPr>
              <a:t>Excellent knowledge base and good leadership</a:t>
            </a:r>
            <a:endParaRPr lang="en-GB" sz="1600" dirty="0">
              <a:solidFill>
                <a:schemeClr val="tx1"/>
              </a:solidFill>
              <a:latin typeface="Cambria" pitchFamily="18" charset="0"/>
            </a:endParaRPr>
          </a:p>
        </p:txBody>
      </p:sp>
      <p:sp>
        <p:nvSpPr>
          <p:cNvPr id="6" name="Oval Callout 5"/>
          <p:cNvSpPr/>
          <p:nvPr/>
        </p:nvSpPr>
        <p:spPr>
          <a:xfrm>
            <a:off x="3429000" y="609600"/>
            <a:ext cx="2438400" cy="2266373"/>
          </a:xfrm>
          <a:prstGeom prst="wedgeEllipseCallout">
            <a:avLst>
              <a:gd name="adj1" fmla="val -33"/>
              <a:gd name="adj2" fmla="val 70981"/>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itchFamily="18" charset="0"/>
              </a:rPr>
              <a:t>International Advisory Boards comprising members from diverse backgrounds</a:t>
            </a:r>
            <a:endParaRPr lang="en-GB" sz="1600" dirty="0">
              <a:solidFill>
                <a:schemeClr val="tx1"/>
              </a:solidFill>
              <a:latin typeface="Cambria" pitchFamily="18" charset="0"/>
            </a:endParaRPr>
          </a:p>
        </p:txBody>
      </p:sp>
      <p:sp>
        <p:nvSpPr>
          <p:cNvPr id="7" name="Oval Callout 6"/>
          <p:cNvSpPr/>
          <p:nvPr/>
        </p:nvSpPr>
        <p:spPr>
          <a:xfrm>
            <a:off x="6254172" y="304801"/>
            <a:ext cx="2362200" cy="2286000"/>
          </a:xfrm>
          <a:prstGeom prst="wedgeEllipseCallout">
            <a:avLst>
              <a:gd name="adj1" fmla="val -33"/>
              <a:gd name="adj2" fmla="val 7098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itchFamily="18" charset="0"/>
              </a:rPr>
              <a:t>Affiliated to important national, state committees and a number of international </a:t>
            </a:r>
            <a:r>
              <a:rPr lang="en-US" sz="1600" dirty="0" err="1">
                <a:solidFill>
                  <a:schemeClr val="tx1"/>
                </a:solidFill>
                <a:latin typeface="Cambria" pitchFamily="18" charset="0"/>
              </a:rPr>
              <a:t>organisations</a:t>
            </a:r>
            <a:endParaRPr lang="en-GB" sz="1600" dirty="0">
              <a:solidFill>
                <a:schemeClr val="tx1"/>
              </a:solidFill>
              <a:latin typeface="Cambria" pitchFamily="18" charset="0"/>
            </a:endParaRPr>
          </a:p>
        </p:txBody>
      </p:sp>
      <p:sp>
        <p:nvSpPr>
          <p:cNvPr id="9" name="Oval Callout 8"/>
          <p:cNvSpPr/>
          <p:nvPr/>
        </p:nvSpPr>
        <p:spPr>
          <a:xfrm>
            <a:off x="6094845" y="3403601"/>
            <a:ext cx="2680855" cy="2590800"/>
          </a:xfrm>
          <a:prstGeom prst="wedgeEllipseCallout">
            <a:avLst>
              <a:gd name="adj1" fmla="val -33"/>
              <a:gd name="adj2" fmla="val 7098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itchFamily="18" charset="0"/>
              </a:rPr>
              <a:t>Approximately 20,000 sq. ft. of office space with necessary equipment for efficient functioning and timely delivery </a:t>
            </a:r>
          </a:p>
        </p:txBody>
      </p:sp>
      <p:sp>
        <p:nvSpPr>
          <p:cNvPr id="10" name="Oval Callout 9"/>
          <p:cNvSpPr/>
          <p:nvPr/>
        </p:nvSpPr>
        <p:spPr>
          <a:xfrm>
            <a:off x="3429000" y="3657600"/>
            <a:ext cx="2286000" cy="2133600"/>
          </a:xfrm>
          <a:prstGeom prst="wedgeEllipseCallout">
            <a:avLst>
              <a:gd name="adj1" fmla="val -33"/>
              <a:gd name="adj2" fmla="val 7098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itchFamily="18" charset="0"/>
              </a:rPr>
              <a:t>Exposure for staff by </a:t>
            </a:r>
            <a:r>
              <a:rPr lang="en-US" sz="1600" dirty="0" err="1">
                <a:solidFill>
                  <a:schemeClr val="tx1"/>
                </a:solidFill>
                <a:latin typeface="Cambria" pitchFamily="18" charset="0"/>
              </a:rPr>
              <a:t>organising</a:t>
            </a:r>
            <a:r>
              <a:rPr lang="en-US" sz="1600" dirty="0">
                <a:solidFill>
                  <a:schemeClr val="tx1"/>
                </a:solidFill>
                <a:latin typeface="Cambria" pitchFamily="18" charset="0"/>
              </a:rPr>
              <a:t> national and international trips </a:t>
            </a:r>
          </a:p>
        </p:txBody>
      </p:sp>
      <p:grpSp>
        <p:nvGrpSpPr>
          <p:cNvPr id="11" name="Group 10"/>
          <p:cNvGrpSpPr/>
          <p:nvPr/>
        </p:nvGrpSpPr>
        <p:grpSpPr>
          <a:xfrm>
            <a:off x="0" y="1143000"/>
            <a:ext cx="2895600" cy="152400"/>
            <a:chOff x="0" y="1143000"/>
            <a:chExt cx="4793311" cy="152400"/>
          </a:xfrm>
        </p:grpSpPr>
        <p:sp>
          <p:nvSpPr>
            <p:cNvPr id="12" name="Rectangle 11"/>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3" name="Rectangle 12"/>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grpSp>
      <p:sp>
        <p:nvSpPr>
          <p:cNvPr id="14" name="Title 1"/>
          <p:cNvSpPr txBox="1">
            <a:spLocks/>
          </p:cNvSpPr>
          <p:nvPr/>
        </p:nvSpPr>
        <p:spPr>
          <a:xfrm>
            <a:off x="457200" y="274638"/>
            <a:ext cx="27432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0070C0"/>
                </a:solidFill>
              </a:rPr>
              <a:t>Resources</a:t>
            </a:r>
          </a:p>
        </p:txBody>
      </p:sp>
    </p:spTree>
    <p:extLst>
      <p:ext uri="{BB962C8B-B14F-4D97-AF65-F5344CB8AC3E}">
        <p14:creationId xmlns:p14="http://schemas.microsoft.com/office/powerpoint/2010/main" val="78436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3429000"/>
            <a:ext cx="4141787"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2074357" y="1752600"/>
            <a:ext cx="2326745" cy="2052205"/>
          </a:xfrm>
          <a:prstGeom prst="wedgeEllipseCallout">
            <a:avLst>
              <a:gd name="adj1" fmla="val -634"/>
              <a:gd name="adj2" fmla="val 63046"/>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Cambria" pitchFamily="18" charset="0"/>
            </a:endParaRPr>
          </a:p>
          <a:p>
            <a:pPr algn="ctr"/>
            <a:r>
              <a:rPr lang="en-US" sz="1600" dirty="0">
                <a:solidFill>
                  <a:schemeClr val="tx1"/>
                </a:solidFill>
                <a:latin typeface="Cambria" pitchFamily="18" charset="0"/>
              </a:rPr>
              <a:t>About 120 staff with great diversity, experience and dedication </a:t>
            </a:r>
            <a:endParaRPr lang="en-GB" sz="1600" dirty="0">
              <a:solidFill>
                <a:schemeClr val="tx1"/>
              </a:solidFill>
              <a:latin typeface="Cambria" pitchFamily="18" charset="0"/>
            </a:endParaRPr>
          </a:p>
        </p:txBody>
      </p:sp>
      <p:sp>
        <p:nvSpPr>
          <p:cNvPr id="6" name="Oval Callout 5"/>
          <p:cNvSpPr/>
          <p:nvPr/>
        </p:nvSpPr>
        <p:spPr>
          <a:xfrm>
            <a:off x="5152161" y="2778702"/>
            <a:ext cx="2971800" cy="2846243"/>
          </a:xfrm>
          <a:prstGeom prst="wedgeEllipseCallout">
            <a:avLst>
              <a:gd name="adj1" fmla="val -33"/>
              <a:gd name="adj2" fmla="val 7098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Cambria" pitchFamily="18" charset="0"/>
            </a:endParaRPr>
          </a:p>
          <a:p>
            <a:pPr algn="ctr"/>
            <a:r>
              <a:rPr lang="en-US" sz="1600" dirty="0">
                <a:solidFill>
                  <a:schemeClr val="tx1"/>
                </a:solidFill>
                <a:latin typeface="Cambria" pitchFamily="18" charset="0"/>
              </a:rPr>
              <a:t>A well-maintained library-cum-documentation </a:t>
            </a:r>
            <a:r>
              <a:rPr lang="en-US" sz="1600" dirty="0" err="1">
                <a:solidFill>
                  <a:schemeClr val="tx1"/>
                </a:solidFill>
                <a:latin typeface="Cambria" pitchFamily="18" charset="0"/>
              </a:rPr>
              <a:t>centre</a:t>
            </a:r>
            <a:r>
              <a:rPr lang="en-US" sz="1600" dirty="0">
                <a:solidFill>
                  <a:schemeClr val="tx1"/>
                </a:solidFill>
                <a:latin typeface="Cambria" pitchFamily="18" charset="0"/>
              </a:rPr>
              <a:t> with more than 6,000 books and subscription of about 50 journals and e-newsletters in a month</a:t>
            </a:r>
            <a:endParaRPr lang="en-GB" sz="1600" dirty="0">
              <a:solidFill>
                <a:schemeClr val="tx1"/>
              </a:solidFill>
              <a:latin typeface="Cambria" pitchFamily="18" charset="0"/>
            </a:endParaRPr>
          </a:p>
        </p:txBody>
      </p:sp>
      <p:sp>
        <p:nvSpPr>
          <p:cNvPr id="7" name="Oval Callout 6"/>
          <p:cNvSpPr/>
          <p:nvPr/>
        </p:nvSpPr>
        <p:spPr>
          <a:xfrm>
            <a:off x="4764235" y="386644"/>
            <a:ext cx="1873826" cy="1817511"/>
          </a:xfrm>
          <a:prstGeom prst="wedgeEllipseCallout">
            <a:avLst>
              <a:gd name="adj1" fmla="val -33"/>
              <a:gd name="adj2" fmla="val 7098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itchFamily="18" charset="0"/>
              </a:rPr>
              <a:t>In-house editorial and desktop publishing </a:t>
            </a:r>
            <a:endParaRPr lang="en-GB" sz="1600" dirty="0">
              <a:solidFill>
                <a:schemeClr val="tx1"/>
              </a:solidFill>
              <a:latin typeface="Cambria" pitchFamily="18" charset="0"/>
            </a:endParaRPr>
          </a:p>
        </p:txBody>
      </p:sp>
      <p:sp>
        <p:nvSpPr>
          <p:cNvPr id="14" name="Title 1"/>
          <p:cNvSpPr txBox="1">
            <a:spLocks/>
          </p:cNvSpPr>
          <p:nvPr/>
        </p:nvSpPr>
        <p:spPr>
          <a:xfrm>
            <a:off x="457200" y="274638"/>
            <a:ext cx="27432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0070C0"/>
                </a:solidFill>
              </a:rPr>
              <a:t>Resources</a:t>
            </a:r>
          </a:p>
        </p:txBody>
      </p:sp>
      <p:grpSp>
        <p:nvGrpSpPr>
          <p:cNvPr id="15" name="Group 14"/>
          <p:cNvGrpSpPr/>
          <p:nvPr/>
        </p:nvGrpSpPr>
        <p:grpSpPr>
          <a:xfrm>
            <a:off x="0" y="1143000"/>
            <a:ext cx="2895600" cy="152400"/>
            <a:chOff x="0" y="1143000"/>
            <a:chExt cx="4793311" cy="152400"/>
          </a:xfrm>
        </p:grpSpPr>
        <p:sp>
          <p:nvSpPr>
            <p:cNvPr id="16" name="Rectangle 15"/>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7" name="Rectangle 16"/>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grpSp>
    </p:spTree>
    <p:extLst>
      <p:ext uri="{BB962C8B-B14F-4D97-AF65-F5344CB8AC3E}">
        <p14:creationId xmlns:p14="http://schemas.microsoft.com/office/powerpoint/2010/main" val="2447815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133600"/>
            <a:ext cx="2696758" cy="40386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457200" y="274638"/>
            <a:ext cx="2971800" cy="102076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0070C0"/>
                </a:solidFill>
              </a:rPr>
              <a:t>Achievements</a:t>
            </a:r>
          </a:p>
        </p:txBody>
      </p:sp>
      <p:grpSp>
        <p:nvGrpSpPr>
          <p:cNvPr id="5" name="Group 4"/>
          <p:cNvGrpSpPr/>
          <p:nvPr/>
        </p:nvGrpSpPr>
        <p:grpSpPr>
          <a:xfrm>
            <a:off x="0" y="1143000"/>
            <a:ext cx="3429000" cy="152400"/>
            <a:chOff x="0" y="1143000"/>
            <a:chExt cx="4793311" cy="152400"/>
          </a:xfrm>
        </p:grpSpPr>
        <p:sp>
          <p:nvSpPr>
            <p:cNvPr id="6" name="Rectangle 5"/>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7" name="Rectangle 6"/>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grpSp>
      <p:sp>
        <p:nvSpPr>
          <p:cNvPr id="8" name="TextBox 7"/>
          <p:cNvSpPr txBox="1"/>
          <p:nvPr/>
        </p:nvSpPr>
        <p:spPr>
          <a:xfrm>
            <a:off x="808442" y="2280315"/>
            <a:ext cx="2315758" cy="3739485"/>
          </a:xfrm>
          <a:prstGeom prst="rect">
            <a:avLst/>
          </a:prstGeom>
          <a:noFill/>
        </p:spPr>
        <p:txBody>
          <a:bodyPr wrap="square" rtlCol="0">
            <a:spAutoFit/>
          </a:bodyPr>
          <a:lstStyle/>
          <a:p>
            <a:pPr>
              <a:spcAft>
                <a:spcPts val="600"/>
              </a:spcAft>
            </a:pPr>
            <a:r>
              <a:rPr lang="en-GB" sz="2000" b="1" dirty="0">
                <a:latin typeface="Cambria" pitchFamily="18" charset="0"/>
              </a:rPr>
              <a:t>Rules-based Trade</a:t>
            </a:r>
          </a:p>
          <a:p>
            <a:endParaRPr lang="en-US" sz="1600" dirty="0">
              <a:latin typeface="Cambria" pitchFamily="18" charset="0"/>
            </a:endParaRPr>
          </a:p>
          <a:p>
            <a:r>
              <a:rPr lang="en-US" sz="1600" dirty="0">
                <a:latin typeface="Cambria" pitchFamily="18" charset="0"/>
              </a:rPr>
              <a:t>CUTS effort to promote agro-processing industry in East Africa as an effective weapon against climate change’s impact on agriculture leading to poverty reduction was captured in Kenya’s new Trade Policy as a policy measure. </a:t>
            </a:r>
            <a:endParaRPr lang="en-GB" sz="1600" dirty="0">
              <a:latin typeface="Cambria"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5964" y="-34023"/>
            <a:ext cx="5408036" cy="216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657600" y="2216727"/>
            <a:ext cx="5042095" cy="1569660"/>
          </a:xfrm>
          <a:prstGeom prst="rect">
            <a:avLst/>
          </a:prstGeom>
          <a:noFill/>
        </p:spPr>
        <p:txBody>
          <a:bodyPr wrap="square" rtlCol="0">
            <a:spAutoFit/>
          </a:bodyPr>
          <a:lstStyle/>
          <a:p>
            <a:pPr>
              <a:spcAft>
                <a:spcPts val="600"/>
              </a:spcAft>
            </a:pPr>
            <a:r>
              <a:rPr lang="en-US" sz="1600" dirty="0">
                <a:latin typeface="Cambria" pitchFamily="18" charset="0"/>
              </a:rPr>
              <a:t>CUTS study on ‘Cost of Economic Non-Cooperation to Consumers in South Asia’ resulted in a shift in Pakistan’s trade policy in 2013 to use a ‘negative list’ approach while trading with India. This has contributed in </a:t>
            </a:r>
            <a:r>
              <a:rPr lang="en-US" sz="1600" dirty="0" err="1">
                <a:latin typeface="Cambria" pitchFamily="18" charset="0"/>
              </a:rPr>
              <a:t>normalising</a:t>
            </a:r>
            <a:r>
              <a:rPr lang="en-US" sz="1600" dirty="0">
                <a:latin typeface="Cambria" pitchFamily="18" charset="0"/>
              </a:rPr>
              <a:t> India-Pakistan trade relations and increasing bilateral trade.</a:t>
            </a:r>
            <a:endParaRPr lang="en-GB" sz="1600" dirty="0">
              <a:latin typeface="Cambria" pitchFamily="18" charset="0"/>
            </a:endParaRPr>
          </a:p>
        </p:txBody>
      </p:sp>
      <p:sp>
        <p:nvSpPr>
          <p:cNvPr id="11" name="TextBox 10"/>
          <p:cNvSpPr txBox="1"/>
          <p:nvPr/>
        </p:nvSpPr>
        <p:spPr>
          <a:xfrm>
            <a:off x="3678381" y="3981641"/>
            <a:ext cx="5049982" cy="2308324"/>
          </a:xfrm>
          <a:prstGeom prst="rect">
            <a:avLst/>
          </a:prstGeom>
          <a:noFill/>
        </p:spPr>
        <p:txBody>
          <a:bodyPr wrap="square" rtlCol="0">
            <a:spAutoFit/>
          </a:bodyPr>
          <a:lstStyle/>
          <a:p>
            <a:pPr>
              <a:spcAft>
                <a:spcPts val="600"/>
              </a:spcAft>
            </a:pPr>
            <a:r>
              <a:rPr lang="en-US" sz="1600" dirty="0">
                <a:latin typeface="Cambria" pitchFamily="18" charset="0"/>
              </a:rPr>
              <a:t>The prospects of allowing </a:t>
            </a:r>
            <a:r>
              <a:rPr lang="en-US" sz="1600" dirty="0" err="1">
                <a:latin typeface="Cambria" pitchFamily="18" charset="0"/>
              </a:rPr>
              <a:t>mechanised</a:t>
            </a:r>
            <a:r>
              <a:rPr lang="en-US" sz="1600" dirty="0">
                <a:latin typeface="Cambria" pitchFamily="18" charset="0"/>
              </a:rPr>
              <a:t> boats (20-50 </a:t>
            </a:r>
            <a:r>
              <a:rPr lang="en-US" sz="1600" dirty="0" err="1">
                <a:latin typeface="Cambria" pitchFamily="18" charset="0"/>
              </a:rPr>
              <a:t>tonne</a:t>
            </a:r>
            <a:r>
              <a:rPr lang="en-US" sz="1600" dirty="0">
                <a:latin typeface="Cambria" pitchFamily="18" charset="0"/>
              </a:rPr>
              <a:t> capacity) to navigate across border between </a:t>
            </a:r>
            <a:r>
              <a:rPr lang="en-US" sz="1600" dirty="0" err="1">
                <a:latin typeface="Cambria" pitchFamily="18" charset="0"/>
              </a:rPr>
              <a:t>Dhubri</a:t>
            </a:r>
            <a:r>
              <a:rPr lang="en-US" sz="1600" dirty="0">
                <a:latin typeface="Cambria" pitchFamily="18" charset="0"/>
              </a:rPr>
              <a:t> (India) and </a:t>
            </a:r>
            <a:r>
              <a:rPr lang="en-US" sz="1600" dirty="0" err="1">
                <a:latin typeface="Cambria" pitchFamily="18" charset="0"/>
              </a:rPr>
              <a:t>Chilmari</a:t>
            </a:r>
            <a:r>
              <a:rPr lang="en-US" sz="1600" dirty="0">
                <a:latin typeface="Cambria" pitchFamily="18" charset="0"/>
              </a:rPr>
              <a:t> (Bangladesh) by identifying the potential cargo as well as the socio economic benefits of cross border trade were highlighted by CUTS, and its recommendations were discussed in the 19th Standing Committee on Protocol, following which both were declared as ‘Ports of Call’ in the respective countries.</a:t>
            </a:r>
            <a:endParaRPr lang="en-GB" sz="1600" dirty="0">
              <a:latin typeface="Cambria" pitchFamily="18" charset="0"/>
            </a:endParaRPr>
          </a:p>
        </p:txBody>
      </p:sp>
      <p:cxnSp>
        <p:nvCxnSpPr>
          <p:cNvPr id="13" name="Straight Connector 12"/>
          <p:cNvCxnSpPr/>
          <p:nvPr/>
        </p:nvCxnSpPr>
        <p:spPr>
          <a:xfrm>
            <a:off x="3735964" y="3886200"/>
            <a:ext cx="499239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219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402358" y="4963872"/>
            <a:ext cx="5555672" cy="1698508"/>
          </a:xfrm>
          <a:prstGeom prst="rect">
            <a:avLst/>
          </a:prstGeom>
          <a:solidFill>
            <a:srgbClr val="00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429001" y="1506029"/>
            <a:ext cx="5555672" cy="1698508"/>
          </a:xfrm>
          <a:prstGeom prst="rect">
            <a:avLst/>
          </a:prstGeom>
          <a:solidFill>
            <a:srgbClr val="00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070" y="3204536"/>
            <a:ext cx="2631960" cy="175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09600" y="1524000"/>
            <a:ext cx="2819400" cy="513838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457200" y="274638"/>
            <a:ext cx="2971800" cy="102076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0070C0"/>
                </a:solidFill>
              </a:rPr>
              <a:t>Achievements</a:t>
            </a:r>
          </a:p>
        </p:txBody>
      </p:sp>
      <p:grpSp>
        <p:nvGrpSpPr>
          <p:cNvPr id="5" name="Group 4"/>
          <p:cNvGrpSpPr/>
          <p:nvPr/>
        </p:nvGrpSpPr>
        <p:grpSpPr>
          <a:xfrm>
            <a:off x="0" y="1143000"/>
            <a:ext cx="3429000" cy="152400"/>
            <a:chOff x="0" y="1143000"/>
            <a:chExt cx="4793311" cy="152400"/>
          </a:xfrm>
        </p:grpSpPr>
        <p:sp>
          <p:nvSpPr>
            <p:cNvPr id="6" name="Rectangle 5"/>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7" name="Rectangle 6"/>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grpSp>
      <p:sp>
        <p:nvSpPr>
          <p:cNvPr id="8" name="TextBox 7"/>
          <p:cNvSpPr txBox="1"/>
          <p:nvPr/>
        </p:nvSpPr>
        <p:spPr>
          <a:xfrm>
            <a:off x="750975" y="1676400"/>
            <a:ext cx="2525625" cy="4339650"/>
          </a:xfrm>
          <a:prstGeom prst="rect">
            <a:avLst/>
          </a:prstGeom>
          <a:noFill/>
        </p:spPr>
        <p:txBody>
          <a:bodyPr wrap="square" rtlCol="0">
            <a:spAutoFit/>
          </a:bodyPr>
          <a:lstStyle/>
          <a:p>
            <a:r>
              <a:rPr lang="en-GB" sz="2000" b="1" dirty="0">
                <a:latin typeface="Cambria" pitchFamily="18" charset="0"/>
              </a:rPr>
              <a:t>Effective Regulation</a:t>
            </a:r>
          </a:p>
          <a:p>
            <a:endParaRPr lang="en-US" sz="1600" dirty="0">
              <a:latin typeface="Cambria" pitchFamily="18" charset="0"/>
            </a:endParaRPr>
          </a:p>
          <a:p>
            <a:r>
              <a:rPr lang="en-US" sz="1600" dirty="0">
                <a:latin typeface="Cambria" pitchFamily="18" charset="0"/>
              </a:rPr>
              <a:t>CUTS filed a case against a matchbox manufacturer in the year 1985 for perennial shortage of matchsticks in their matchboxes. It discovered that a 50-stick matchbox contains only 35-40 sticks, regardless of the type of the manufacturer. Besides, the quality of matchsticks was extremely poor. The case got a huge publicity, and helped CUTS establish itself.</a:t>
            </a:r>
            <a:endParaRPr lang="en-GB" sz="1600" dirty="0">
              <a:latin typeface="Cambria" pitchFamily="18" charset="0"/>
            </a:endParaRPr>
          </a:p>
        </p:txBody>
      </p:sp>
      <p:sp>
        <p:nvSpPr>
          <p:cNvPr id="10" name="TextBox 9"/>
          <p:cNvSpPr txBox="1"/>
          <p:nvPr/>
        </p:nvSpPr>
        <p:spPr>
          <a:xfrm>
            <a:off x="3581400" y="3352800"/>
            <a:ext cx="2674522" cy="1569660"/>
          </a:xfrm>
          <a:prstGeom prst="rect">
            <a:avLst/>
          </a:prstGeom>
          <a:noFill/>
        </p:spPr>
        <p:txBody>
          <a:bodyPr wrap="square" rtlCol="0">
            <a:spAutoFit/>
          </a:bodyPr>
          <a:lstStyle/>
          <a:p>
            <a:pPr>
              <a:spcAft>
                <a:spcPts val="600"/>
              </a:spcAft>
            </a:pPr>
            <a:r>
              <a:rPr lang="en-US" sz="1600" dirty="0">
                <a:latin typeface="Cambria" pitchFamily="18" charset="0"/>
              </a:rPr>
              <a:t>CUTS Accra is acting as a reference point for state and non-state actors on Competition Policy and Law and Consumer Protection issues in Ghana.</a:t>
            </a:r>
            <a:endParaRPr lang="en-GB" sz="1600" dirty="0">
              <a:latin typeface="Cambria" pitchFamily="18" charset="0"/>
            </a:endParaRPr>
          </a:p>
        </p:txBody>
      </p:sp>
      <p:sp>
        <p:nvSpPr>
          <p:cNvPr id="11" name="TextBox 10"/>
          <p:cNvSpPr txBox="1"/>
          <p:nvPr/>
        </p:nvSpPr>
        <p:spPr>
          <a:xfrm>
            <a:off x="3608986" y="5274517"/>
            <a:ext cx="5154014" cy="1077218"/>
          </a:xfrm>
          <a:prstGeom prst="rect">
            <a:avLst/>
          </a:prstGeom>
          <a:noFill/>
        </p:spPr>
        <p:txBody>
          <a:bodyPr wrap="square" rtlCol="0">
            <a:spAutoFit/>
          </a:bodyPr>
          <a:lstStyle/>
          <a:p>
            <a:pPr>
              <a:spcAft>
                <a:spcPts val="600"/>
              </a:spcAft>
            </a:pPr>
            <a:r>
              <a:rPr lang="en-US" sz="1600" dirty="0">
                <a:latin typeface="Cambria" pitchFamily="18" charset="0"/>
              </a:rPr>
              <a:t>CUTS’ recommendations to revise the criteria for rural electrification and bringing down the cost of new connections were incorporated by West Bengal State Electricity Distribution Company Limited.</a:t>
            </a:r>
            <a:endParaRPr lang="en-GB" sz="1600" dirty="0">
              <a:latin typeface="Cambria" pitchFamily="18" charset="0"/>
            </a:endParaRPr>
          </a:p>
        </p:txBody>
      </p:sp>
      <p:sp>
        <p:nvSpPr>
          <p:cNvPr id="14" name="TextBox 13"/>
          <p:cNvSpPr txBox="1"/>
          <p:nvPr/>
        </p:nvSpPr>
        <p:spPr>
          <a:xfrm>
            <a:off x="3568490" y="1723816"/>
            <a:ext cx="5194510" cy="1323439"/>
          </a:xfrm>
          <a:prstGeom prst="rect">
            <a:avLst/>
          </a:prstGeom>
          <a:noFill/>
        </p:spPr>
        <p:txBody>
          <a:bodyPr wrap="square" rtlCol="0">
            <a:spAutoFit/>
          </a:bodyPr>
          <a:lstStyle/>
          <a:p>
            <a:pPr>
              <a:spcAft>
                <a:spcPts val="600"/>
              </a:spcAft>
            </a:pPr>
            <a:r>
              <a:rPr lang="en-US" sz="1600" dirty="0">
                <a:latin typeface="Cambria" pitchFamily="18" charset="0"/>
              </a:rPr>
              <a:t>CUTS made several suggestions which were accepted by the RBI in the Operating Guidelines issued in October 2016, and endorsed by </a:t>
            </a:r>
            <a:r>
              <a:rPr lang="en-US" sz="1600" dirty="0" err="1">
                <a:latin typeface="Cambria" pitchFamily="18" charset="0"/>
              </a:rPr>
              <a:t>NITI</a:t>
            </a:r>
            <a:r>
              <a:rPr lang="en-US" sz="1600" dirty="0">
                <a:latin typeface="Cambria" pitchFamily="18" charset="0"/>
              </a:rPr>
              <a:t> </a:t>
            </a:r>
            <a:r>
              <a:rPr lang="en-US" sz="1600" dirty="0" err="1">
                <a:latin typeface="Cambria" pitchFamily="18" charset="0"/>
              </a:rPr>
              <a:t>Aayog’s</a:t>
            </a:r>
            <a:r>
              <a:rPr lang="en-US" sz="1600" dirty="0">
                <a:latin typeface="Cambria" pitchFamily="18" charset="0"/>
              </a:rPr>
              <a:t> </a:t>
            </a:r>
            <a:r>
              <a:rPr lang="en-US" sz="1600" dirty="0" err="1">
                <a:latin typeface="Cambria" pitchFamily="18" charset="0"/>
              </a:rPr>
              <a:t>Watal</a:t>
            </a:r>
            <a:r>
              <a:rPr lang="en-US" sz="1600" dirty="0">
                <a:latin typeface="Cambria" pitchFamily="18" charset="0"/>
              </a:rPr>
              <a:t> Committee in its Report on Promotion of Digital Payments published in December 2016.</a:t>
            </a:r>
            <a:endParaRPr lang="en-GB" sz="1600" dirty="0">
              <a:latin typeface="Cambria" pitchFamily="18" charset="0"/>
            </a:endParaRPr>
          </a:p>
        </p:txBody>
      </p:sp>
    </p:spTree>
    <p:extLst>
      <p:ext uri="{BB962C8B-B14F-4D97-AF65-F5344CB8AC3E}">
        <p14:creationId xmlns:p14="http://schemas.microsoft.com/office/powerpoint/2010/main" val="288001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004" b="25611"/>
          <a:stretch/>
        </p:blipFill>
        <p:spPr bwMode="auto">
          <a:xfrm>
            <a:off x="5295900" y="-12700"/>
            <a:ext cx="3835400" cy="144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3402358" y="4114800"/>
            <a:ext cx="4979642" cy="2362200"/>
          </a:xfrm>
          <a:prstGeom prst="rect">
            <a:avLst/>
          </a:prstGeom>
          <a:solidFill>
            <a:srgbClr val="00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429001" y="1531429"/>
            <a:ext cx="4952999" cy="2468684"/>
          </a:xfrm>
          <a:prstGeom prst="rect">
            <a:avLst/>
          </a:prstGeom>
          <a:solidFill>
            <a:srgbClr val="00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09600" y="1524000"/>
            <a:ext cx="2819400" cy="49530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457200" y="274638"/>
            <a:ext cx="2971800" cy="102076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0070C0"/>
                </a:solidFill>
              </a:rPr>
              <a:t>Achievements</a:t>
            </a:r>
          </a:p>
        </p:txBody>
      </p:sp>
      <p:grpSp>
        <p:nvGrpSpPr>
          <p:cNvPr id="5" name="Group 4"/>
          <p:cNvGrpSpPr/>
          <p:nvPr/>
        </p:nvGrpSpPr>
        <p:grpSpPr>
          <a:xfrm>
            <a:off x="0" y="1143000"/>
            <a:ext cx="3429000" cy="152400"/>
            <a:chOff x="0" y="1143000"/>
            <a:chExt cx="4793311" cy="152400"/>
          </a:xfrm>
        </p:grpSpPr>
        <p:sp>
          <p:nvSpPr>
            <p:cNvPr id="6" name="Rectangle 5"/>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7" name="Rectangle 6"/>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grpSp>
      <p:sp>
        <p:nvSpPr>
          <p:cNvPr id="8" name="TextBox 7"/>
          <p:cNvSpPr txBox="1"/>
          <p:nvPr/>
        </p:nvSpPr>
        <p:spPr>
          <a:xfrm>
            <a:off x="750975" y="1676400"/>
            <a:ext cx="2525625" cy="4647426"/>
          </a:xfrm>
          <a:prstGeom prst="rect">
            <a:avLst/>
          </a:prstGeom>
          <a:noFill/>
        </p:spPr>
        <p:txBody>
          <a:bodyPr wrap="square" rtlCol="0">
            <a:spAutoFit/>
          </a:bodyPr>
          <a:lstStyle/>
          <a:p>
            <a:r>
              <a:rPr lang="en-GB" sz="2000" b="1" dirty="0">
                <a:latin typeface="Cambria" pitchFamily="18" charset="0"/>
              </a:rPr>
              <a:t>Good Governance</a:t>
            </a:r>
          </a:p>
          <a:p>
            <a:endParaRPr lang="en-US" sz="2000" b="1" dirty="0">
              <a:latin typeface="Cambria" pitchFamily="18" charset="0"/>
            </a:endParaRPr>
          </a:p>
          <a:p>
            <a:r>
              <a:rPr lang="en-US" sz="1600" dirty="0">
                <a:latin typeface="Cambria" pitchFamily="18" charset="0"/>
              </a:rPr>
              <a:t>Mother Teresa participated in a panel discussion: ‘Dole vs. Opportunities’ on the occasion of the World Poverty Day, November 01, 1992. This Day was adopted by CUTS in 1990 and endorsed by the consumer movement in India in 1991. Since then, in 1992 the United Nations has adopted the International day for Eradication of Poverty on October 17.</a:t>
            </a:r>
            <a:endParaRPr lang="en-GB" sz="1600" dirty="0">
              <a:latin typeface="Cambria" pitchFamily="18" charset="0"/>
            </a:endParaRPr>
          </a:p>
        </p:txBody>
      </p:sp>
      <p:sp>
        <p:nvSpPr>
          <p:cNvPr id="11" name="TextBox 10"/>
          <p:cNvSpPr txBox="1"/>
          <p:nvPr/>
        </p:nvSpPr>
        <p:spPr>
          <a:xfrm>
            <a:off x="3668493" y="4387959"/>
            <a:ext cx="4321613" cy="1815882"/>
          </a:xfrm>
          <a:prstGeom prst="rect">
            <a:avLst/>
          </a:prstGeom>
          <a:noFill/>
        </p:spPr>
        <p:txBody>
          <a:bodyPr wrap="square" rtlCol="0">
            <a:spAutoFit/>
          </a:bodyPr>
          <a:lstStyle/>
          <a:p>
            <a:pPr>
              <a:spcAft>
                <a:spcPts val="600"/>
              </a:spcAft>
            </a:pPr>
            <a:r>
              <a:rPr lang="en-US" sz="1600" dirty="0">
                <a:latin typeface="Cambria" pitchFamily="18" charset="0"/>
              </a:rPr>
              <a:t>CUTS study on road safety in 1990 became the basis for the National Road Safety Policy adopted by the Government of India in 1993. It was nominated to the National Road Safety Council twice, and to its first high-level Ministerial Committee, which was established to formulate the National Road Safety Policy.</a:t>
            </a:r>
            <a:endParaRPr lang="en-GB" sz="1600" dirty="0">
              <a:latin typeface="Cambria" pitchFamily="18" charset="0"/>
            </a:endParaRPr>
          </a:p>
        </p:txBody>
      </p:sp>
      <p:sp>
        <p:nvSpPr>
          <p:cNvPr id="14" name="TextBox 13"/>
          <p:cNvSpPr txBox="1"/>
          <p:nvPr/>
        </p:nvSpPr>
        <p:spPr>
          <a:xfrm>
            <a:off x="3623880" y="1734719"/>
            <a:ext cx="4605720" cy="2062103"/>
          </a:xfrm>
          <a:prstGeom prst="rect">
            <a:avLst/>
          </a:prstGeom>
          <a:noFill/>
        </p:spPr>
        <p:txBody>
          <a:bodyPr wrap="square" rtlCol="0">
            <a:spAutoFit/>
          </a:bodyPr>
          <a:lstStyle/>
          <a:p>
            <a:pPr>
              <a:spcAft>
                <a:spcPts val="600"/>
              </a:spcAft>
            </a:pPr>
            <a:r>
              <a:rPr lang="en-US" sz="1600" dirty="0">
                <a:latin typeface="Cambria" pitchFamily="18" charset="0"/>
              </a:rPr>
              <a:t>Received appreciation by District Election Commission, </a:t>
            </a:r>
            <a:r>
              <a:rPr lang="en-US" sz="1600" dirty="0" err="1">
                <a:latin typeface="Cambria" pitchFamily="18" charset="0"/>
              </a:rPr>
              <a:t>Chittorgarh</a:t>
            </a:r>
            <a:r>
              <a:rPr lang="en-US" sz="1600" dirty="0">
                <a:latin typeface="Cambria" pitchFamily="18" charset="0"/>
              </a:rPr>
              <a:t> for effective interventions in the area of electoral registration ⎼ meaningful and high voter turnout with greater participation from persons with disability under Systematic Voters' Education and Electoral Participation (</a:t>
            </a:r>
            <a:r>
              <a:rPr lang="en-US" sz="1600" dirty="0" err="1">
                <a:latin typeface="Cambria" pitchFamily="18" charset="0"/>
              </a:rPr>
              <a:t>SVEEP</a:t>
            </a:r>
            <a:r>
              <a:rPr lang="en-US" sz="1600" dirty="0">
                <a:latin typeface="Cambria" pitchFamily="18" charset="0"/>
              </a:rPr>
              <a:t>) </a:t>
            </a:r>
            <a:r>
              <a:rPr lang="en-US" sz="1600" dirty="0" err="1">
                <a:latin typeface="Cambria" pitchFamily="18" charset="0"/>
              </a:rPr>
              <a:t>Programme</a:t>
            </a:r>
            <a:r>
              <a:rPr lang="en-US" sz="1600" dirty="0">
                <a:latin typeface="Cambria" pitchFamily="18" charset="0"/>
              </a:rPr>
              <a:t> launched by the Election Commission of India</a:t>
            </a:r>
            <a:r>
              <a:rPr lang="en-US" sz="1600" dirty="0"/>
              <a:t>.</a:t>
            </a:r>
            <a:endParaRPr lang="en-GB" sz="1600" dirty="0">
              <a:latin typeface="Cambria" pitchFamily="18" charset="0"/>
            </a:endParaRPr>
          </a:p>
        </p:txBody>
      </p:sp>
    </p:spTree>
    <p:extLst>
      <p:ext uri="{BB962C8B-B14F-4D97-AF65-F5344CB8AC3E}">
        <p14:creationId xmlns:p14="http://schemas.microsoft.com/office/powerpoint/2010/main" val="1704823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95600"/>
            <a:ext cx="9144000" cy="3962400"/>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3124200"/>
            <a:ext cx="7848600" cy="3001963"/>
          </a:xfrm>
        </p:spPr>
        <p:txBody>
          <a:bodyPr>
            <a:noAutofit/>
          </a:bodyPr>
          <a:lstStyle/>
          <a:p>
            <a:r>
              <a:rPr lang="en-US" sz="1600" dirty="0">
                <a:hlinkClick r:id="rId2"/>
              </a:rPr>
              <a:t>About CUTS</a:t>
            </a:r>
            <a:endParaRPr lang="en-US" sz="1600" i="1" dirty="0"/>
          </a:p>
          <a:p>
            <a:r>
              <a:rPr lang="en-US" sz="1600" dirty="0" err="1">
                <a:hlinkClick r:id="rId3"/>
              </a:rPr>
              <a:t>CUTS@Grassroots</a:t>
            </a:r>
            <a:endParaRPr lang="en-US" sz="1600" i="1" dirty="0"/>
          </a:p>
          <a:p>
            <a:r>
              <a:rPr lang="en-US" sz="1600" dirty="0">
                <a:hlinkClick r:id="rId4"/>
              </a:rPr>
              <a:t>Non-State Actor Engagement in Policy Making to Mainstream Governance, Trade, and Regulation for Development</a:t>
            </a:r>
            <a:endParaRPr lang="en-US" sz="1600" dirty="0"/>
          </a:p>
          <a:p>
            <a:r>
              <a:rPr lang="en-US" sz="1600" dirty="0">
                <a:hlinkClick r:id="rId5"/>
              </a:rPr>
              <a:t>MAKING POLICY WORK FOR THE PEOPLE Has CUTS been successful?</a:t>
            </a:r>
            <a:endParaRPr lang="en-US" sz="1600" i="1" dirty="0"/>
          </a:p>
          <a:p>
            <a:r>
              <a:rPr lang="en-US" sz="1600" dirty="0">
                <a:hlinkClick r:id="rId6"/>
              </a:rPr>
              <a:t>30 Years of Social Change</a:t>
            </a:r>
            <a:endParaRPr lang="en-US" sz="1600" i="1" dirty="0"/>
          </a:p>
          <a:p>
            <a:r>
              <a:rPr lang="en-US" sz="1600" dirty="0">
                <a:hlinkClick r:id="rId7"/>
              </a:rPr>
              <a:t>Stories of Change: Glimpses of a Journey: 1983-2018</a:t>
            </a:r>
            <a:endParaRPr lang="en-US" sz="1600" i="1" dirty="0"/>
          </a:p>
          <a:p>
            <a:r>
              <a:rPr lang="en-US" sz="1600" dirty="0">
                <a:hlinkClick r:id="rId8"/>
              </a:rPr>
              <a:t>CUTS@50: A Vision Document</a:t>
            </a:r>
            <a:endParaRPr lang="en-US" sz="1600" i="1" dirty="0"/>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07118" y="-1775"/>
            <a:ext cx="5536882" cy="2897375"/>
          </a:xfrm>
          <a:prstGeom prst="rect">
            <a:avLst/>
          </a:prstGeom>
        </p:spPr>
      </p:pic>
      <p:sp>
        <p:nvSpPr>
          <p:cNvPr id="6" name="Subtitle 2"/>
          <p:cNvSpPr txBox="1">
            <a:spLocks/>
          </p:cNvSpPr>
          <p:nvPr/>
        </p:nvSpPr>
        <p:spPr>
          <a:xfrm>
            <a:off x="3200400" y="6248400"/>
            <a:ext cx="2895600" cy="38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a:hlinkClick r:id="rId10"/>
              </a:rPr>
              <a:t>www.cuts-international.org</a:t>
            </a:r>
            <a:endParaRPr lang="en-GB" sz="1600" dirty="0"/>
          </a:p>
          <a:p>
            <a:endParaRPr lang="en-GB" sz="1600" dirty="0"/>
          </a:p>
        </p:txBody>
      </p:sp>
      <p:cxnSp>
        <p:nvCxnSpPr>
          <p:cNvPr id="7" name="Straight Connector 6"/>
          <p:cNvCxnSpPr/>
          <p:nvPr/>
        </p:nvCxnSpPr>
        <p:spPr>
          <a:xfrm>
            <a:off x="3200400" y="6287655"/>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00400" y="655320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1177129"/>
            <a:ext cx="3733800" cy="1015663"/>
          </a:xfrm>
          <a:prstGeom prst="rect">
            <a:avLst/>
          </a:prstGeom>
          <a:noFill/>
        </p:spPr>
        <p:txBody>
          <a:bodyPr wrap="square" rtlCol="0">
            <a:spAutoFit/>
          </a:bodyPr>
          <a:lstStyle/>
          <a:p>
            <a:pPr algn="ctr"/>
            <a:r>
              <a:rPr lang="en-GB" sz="6000" dirty="0"/>
              <a:t>Thank You</a:t>
            </a:r>
          </a:p>
        </p:txBody>
      </p:sp>
    </p:spTree>
    <p:extLst>
      <p:ext uri="{BB962C8B-B14F-4D97-AF65-F5344CB8AC3E}">
        <p14:creationId xmlns:p14="http://schemas.microsoft.com/office/powerpoint/2010/main" val="417707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1020762"/>
          </a:xfrm>
        </p:spPr>
        <p:txBody>
          <a:bodyPr/>
          <a:lstStyle/>
          <a:p>
            <a:pPr algn="l"/>
            <a:r>
              <a:rPr lang="en-GB" dirty="0">
                <a:solidFill>
                  <a:srgbClr val="0070C0"/>
                </a:solidFill>
              </a:rPr>
              <a:t>Vision &amp; Mission</a:t>
            </a:r>
          </a:p>
        </p:txBody>
      </p:sp>
      <p:sp>
        <p:nvSpPr>
          <p:cNvPr id="5" name="TextBox 4"/>
          <p:cNvSpPr txBox="1"/>
          <p:nvPr/>
        </p:nvSpPr>
        <p:spPr>
          <a:xfrm>
            <a:off x="1225946" y="1824223"/>
            <a:ext cx="6622654" cy="4247317"/>
          </a:xfrm>
          <a:prstGeom prst="rect">
            <a:avLst/>
          </a:prstGeom>
          <a:noFill/>
        </p:spPr>
        <p:txBody>
          <a:bodyPr wrap="square" rtlCol="0">
            <a:spAutoFit/>
          </a:bodyPr>
          <a:lstStyle/>
          <a:p>
            <a:pPr algn="ctr"/>
            <a:r>
              <a:rPr lang="en-US" sz="3000" dirty="0">
                <a:solidFill>
                  <a:srgbClr val="0070C0"/>
                </a:solidFill>
              </a:rPr>
              <a:t>Vision</a:t>
            </a:r>
          </a:p>
          <a:p>
            <a:pPr algn="ctr"/>
            <a:endParaRPr lang="en-US" sz="3000" dirty="0"/>
          </a:p>
          <a:p>
            <a:pPr algn="ctr"/>
            <a:r>
              <a:rPr lang="en-GB" sz="2400" dirty="0">
                <a:latin typeface="Cambria" pitchFamily="18" charset="0"/>
              </a:rPr>
              <a:t>Consumer sovereignty</a:t>
            </a:r>
          </a:p>
          <a:p>
            <a:pPr algn="ctr"/>
            <a:endParaRPr lang="en-GB" dirty="0">
              <a:latin typeface="Cambria" pitchFamily="18" charset="0"/>
            </a:endParaRPr>
          </a:p>
          <a:p>
            <a:pPr marL="285750" indent="-285750" algn="ctr">
              <a:buFont typeface="Arial" pitchFamily="34" charset="0"/>
              <a:buChar char="•"/>
            </a:pPr>
            <a:endParaRPr lang="en-US" dirty="0"/>
          </a:p>
          <a:p>
            <a:pPr marL="285750" indent="-285750" algn="ctr">
              <a:buFont typeface="Arial" pitchFamily="34" charset="0"/>
              <a:buChar char="•"/>
            </a:pPr>
            <a:endParaRPr lang="en-US" dirty="0"/>
          </a:p>
          <a:p>
            <a:pPr algn="ctr"/>
            <a:r>
              <a:rPr lang="en-GB" sz="3000" dirty="0">
                <a:solidFill>
                  <a:srgbClr val="0070C0"/>
                </a:solidFill>
              </a:rPr>
              <a:t> Mission</a:t>
            </a:r>
          </a:p>
          <a:p>
            <a:pPr algn="ctr"/>
            <a:endParaRPr lang="en-GB" sz="3000" dirty="0"/>
          </a:p>
          <a:p>
            <a:pPr algn="ctr"/>
            <a:r>
              <a:rPr lang="en-US" sz="2400" dirty="0">
                <a:latin typeface="Cambria" pitchFamily="18" charset="0"/>
              </a:rPr>
              <a:t>Consumer sovereignty in the framework of social justice, economic equality and environmental balance, within and across borders</a:t>
            </a:r>
            <a:endParaRPr lang="en-GB" sz="2400" dirty="0">
              <a:latin typeface="Cambria" pitchFamily="18" charset="0"/>
            </a:endParaRPr>
          </a:p>
        </p:txBody>
      </p:sp>
      <p:grpSp>
        <p:nvGrpSpPr>
          <p:cNvPr id="7" name="Group 6"/>
          <p:cNvGrpSpPr/>
          <p:nvPr/>
        </p:nvGrpSpPr>
        <p:grpSpPr>
          <a:xfrm>
            <a:off x="0" y="1143000"/>
            <a:ext cx="4537273" cy="152400"/>
            <a:chOff x="0" y="1143000"/>
            <a:chExt cx="4793311" cy="152400"/>
          </a:xfrm>
        </p:grpSpPr>
        <p:sp>
          <p:nvSpPr>
            <p:cNvPr id="6" name="Rectangle 5"/>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40194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1020762"/>
          </a:xfrm>
        </p:spPr>
        <p:txBody>
          <a:bodyPr/>
          <a:lstStyle/>
          <a:p>
            <a:pPr algn="l"/>
            <a:r>
              <a:rPr lang="en-GB" dirty="0">
                <a:solidFill>
                  <a:srgbClr val="0070C0"/>
                </a:solidFill>
              </a:rPr>
              <a:t>A Brief History</a:t>
            </a:r>
          </a:p>
        </p:txBody>
      </p:sp>
      <p:sp>
        <p:nvSpPr>
          <p:cNvPr id="5" name="TextBox 4"/>
          <p:cNvSpPr txBox="1"/>
          <p:nvPr/>
        </p:nvSpPr>
        <p:spPr>
          <a:xfrm>
            <a:off x="4952999" y="1295400"/>
            <a:ext cx="3761509" cy="5016758"/>
          </a:xfrm>
          <a:prstGeom prst="rect">
            <a:avLst/>
          </a:prstGeom>
          <a:noFill/>
        </p:spPr>
        <p:txBody>
          <a:bodyPr wrap="square" rtlCol="0">
            <a:spAutoFit/>
          </a:bodyPr>
          <a:lstStyle/>
          <a:p>
            <a:pPr marL="285750" indent="-285750">
              <a:buFont typeface="Arial" pitchFamily="34" charset="0"/>
              <a:buChar char="•"/>
            </a:pPr>
            <a:r>
              <a:rPr lang="en-US" sz="1600" dirty="0">
                <a:latin typeface="Cambria" pitchFamily="18" charset="0"/>
              </a:rPr>
              <a:t>In 1983, CUTS began its journey with a  rural development communication  initiative – a wall newspaper </a:t>
            </a:r>
            <a:r>
              <a:rPr lang="en-US" sz="1600" i="1" dirty="0">
                <a:latin typeface="Cambria" pitchFamily="18" charset="0"/>
              </a:rPr>
              <a:t>Gram </a:t>
            </a:r>
            <a:r>
              <a:rPr lang="en-US" sz="1600" i="1" dirty="0" err="1">
                <a:latin typeface="Cambria" pitchFamily="18" charset="0"/>
              </a:rPr>
              <a:t>Gadar</a:t>
            </a:r>
            <a:r>
              <a:rPr lang="en-US" sz="1600" i="1" dirty="0">
                <a:latin typeface="Cambria" pitchFamily="18" charset="0"/>
              </a:rPr>
              <a:t> </a:t>
            </a:r>
            <a:r>
              <a:rPr lang="en-US" sz="1600" dirty="0">
                <a:latin typeface="Cambria" pitchFamily="18" charset="0"/>
              </a:rPr>
              <a:t>(Village Revolution)</a:t>
            </a:r>
          </a:p>
          <a:p>
            <a:pPr marL="285750" indent="-285750">
              <a:buFont typeface="Arial" pitchFamily="34" charset="0"/>
              <a:buChar char="•"/>
            </a:pPr>
            <a:endParaRPr lang="en-US" sz="1600" dirty="0">
              <a:latin typeface="Cambria" pitchFamily="18" charset="0"/>
            </a:endParaRPr>
          </a:p>
          <a:p>
            <a:pPr marL="285750" indent="-285750">
              <a:buFont typeface="Arial" pitchFamily="34" charset="0"/>
              <a:buChar char="•"/>
            </a:pPr>
            <a:r>
              <a:rPr lang="en-US" sz="1600" dirty="0">
                <a:latin typeface="Cambria" pitchFamily="18" charset="0"/>
              </a:rPr>
              <a:t>Evolved from work on consumer protection to an internationally reputed policy action- and think-tank on inter-related areas of Governance, Trade and Regulation</a:t>
            </a:r>
          </a:p>
          <a:p>
            <a:pPr marL="285750" indent="-285750">
              <a:buFont typeface="Arial" pitchFamily="34" charset="0"/>
              <a:buChar char="•"/>
            </a:pPr>
            <a:endParaRPr lang="en-US" sz="1600" dirty="0">
              <a:latin typeface="Cambria" pitchFamily="18" charset="0"/>
            </a:endParaRPr>
          </a:p>
          <a:p>
            <a:pPr marL="285750" indent="-285750">
              <a:buFont typeface="Arial" pitchFamily="34" charset="0"/>
              <a:buChar char="•"/>
            </a:pPr>
            <a:r>
              <a:rPr lang="en-GB" sz="1600" dirty="0">
                <a:latin typeface="Cambria" pitchFamily="18" charset="0"/>
              </a:rPr>
              <a:t>A non-profit, non-governmental organisation with its headquarters in Jaipur, India, resource centres in Kolkata, </a:t>
            </a:r>
            <a:r>
              <a:rPr lang="en-GB" sz="1600" dirty="0" err="1">
                <a:latin typeface="Cambria" pitchFamily="18" charset="0"/>
              </a:rPr>
              <a:t>Chittorgarh</a:t>
            </a:r>
            <a:r>
              <a:rPr lang="en-GB" sz="1600" dirty="0">
                <a:latin typeface="Cambria" pitchFamily="18" charset="0"/>
              </a:rPr>
              <a:t> and New Delhi in India and six overseas centres: Geneva (Switzerland), Hanoi (Vietnam), Nairobi (Kenya), Lusaka (Zambia), Accra (Ghana) and Washington DC (USA)</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8"/>
          <a:stretch/>
        </p:blipFill>
        <p:spPr bwMode="auto">
          <a:xfrm>
            <a:off x="575948" y="1445286"/>
            <a:ext cx="3182073" cy="274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 y="1143000"/>
            <a:ext cx="3886199" cy="152400"/>
            <a:chOff x="0" y="1143000"/>
            <a:chExt cx="4793311" cy="152400"/>
          </a:xfrm>
        </p:grpSpPr>
        <p:sp>
          <p:nvSpPr>
            <p:cNvPr id="6" name="Rectangle 5"/>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7365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57224"/>
            <a:ext cx="4419600" cy="1020762"/>
          </a:xfrm>
        </p:spPr>
        <p:txBody>
          <a:bodyPr/>
          <a:lstStyle/>
          <a:p>
            <a:r>
              <a:rPr lang="en-GB" dirty="0" err="1">
                <a:solidFill>
                  <a:srgbClr val="0070C0"/>
                </a:solidFill>
              </a:rPr>
              <a:t>CUTS@40</a:t>
            </a:r>
            <a:endParaRPr lang="en-GB" dirty="0">
              <a:solidFill>
                <a:srgbClr val="0070C0"/>
              </a:solidFill>
            </a:endParaRPr>
          </a:p>
        </p:txBody>
      </p:sp>
      <p:grpSp>
        <p:nvGrpSpPr>
          <p:cNvPr id="7" name="Group 6"/>
          <p:cNvGrpSpPr/>
          <p:nvPr/>
        </p:nvGrpSpPr>
        <p:grpSpPr>
          <a:xfrm>
            <a:off x="1" y="1371600"/>
            <a:ext cx="9143999" cy="106386"/>
            <a:chOff x="0" y="1143000"/>
            <a:chExt cx="4793311" cy="152400"/>
          </a:xfrm>
        </p:grpSpPr>
        <p:sp>
          <p:nvSpPr>
            <p:cNvPr id="6" name="Rectangle 5"/>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a:extLst>
              <a:ext uri="{FF2B5EF4-FFF2-40B4-BE49-F238E27FC236}">
                <a16:creationId xmlns:a16="http://schemas.microsoft.com/office/drawing/2014/main" id="{C6A3EFB8-A956-21E5-1890-6EDDB48FD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880" y="381000"/>
            <a:ext cx="1643991" cy="875372"/>
          </a:xfrm>
          <a:prstGeom prst="rect">
            <a:avLst/>
          </a:prstGeom>
        </p:spPr>
      </p:pic>
      <p:pic>
        <p:nvPicPr>
          <p:cNvPr id="10" name="Picture 9">
            <a:extLst>
              <a:ext uri="{FF2B5EF4-FFF2-40B4-BE49-F238E27FC236}">
                <a16:creationId xmlns:a16="http://schemas.microsoft.com/office/drawing/2014/main" id="{B0257181-43DF-1BFF-C938-6EB9011BB8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1005" y="278087"/>
            <a:ext cx="1505786" cy="894300"/>
          </a:xfrm>
          <a:prstGeom prst="rect">
            <a:avLst/>
          </a:prstGeom>
        </p:spPr>
      </p:pic>
      <p:grpSp>
        <p:nvGrpSpPr>
          <p:cNvPr id="3" name="Group 2">
            <a:extLst>
              <a:ext uri="{FF2B5EF4-FFF2-40B4-BE49-F238E27FC236}">
                <a16:creationId xmlns:a16="http://schemas.microsoft.com/office/drawing/2014/main" id="{69D3CD95-9DE4-7F32-84B2-AA431CF9A628}"/>
              </a:ext>
            </a:extLst>
          </p:cNvPr>
          <p:cNvGrpSpPr/>
          <p:nvPr/>
        </p:nvGrpSpPr>
        <p:grpSpPr>
          <a:xfrm>
            <a:off x="3144768" y="2396081"/>
            <a:ext cx="3065213" cy="4066711"/>
            <a:chOff x="0" y="2057400"/>
            <a:chExt cx="1828800" cy="4426527"/>
          </a:xfrm>
        </p:grpSpPr>
        <p:sp>
          <p:nvSpPr>
            <p:cNvPr id="5" name="Rectangle 4">
              <a:extLst>
                <a:ext uri="{FF2B5EF4-FFF2-40B4-BE49-F238E27FC236}">
                  <a16:creationId xmlns:a16="http://schemas.microsoft.com/office/drawing/2014/main" id="{46C98DAB-B0EB-7B6E-A65C-20339C9026DB}"/>
                </a:ext>
              </a:extLst>
            </p:cNvPr>
            <p:cNvSpPr/>
            <p:nvPr/>
          </p:nvSpPr>
          <p:spPr>
            <a:xfrm>
              <a:off x="0" y="2057400"/>
              <a:ext cx="1828800" cy="42672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10">
              <a:extLst>
                <a:ext uri="{FF2B5EF4-FFF2-40B4-BE49-F238E27FC236}">
                  <a16:creationId xmlns:a16="http://schemas.microsoft.com/office/drawing/2014/main" id="{CA63A40B-13D5-126E-BB66-79A5EE41A2F1}"/>
                </a:ext>
              </a:extLst>
            </p:cNvPr>
            <p:cNvSpPr/>
            <p:nvPr/>
          </p:nvSpPr>
          <p:spPr>
            <a:xfrm>
              <a:off x="0" y="6067977"/>
              <a:ext cx="1815135" cy="415950"/>
            </a:xfrm>
            <a:custGeom>
              <a:avLst/>
              <a:gdLst>
                <a:gd name="connsiteX0" fmla="*/ 1844512 w 1872411"/>
                <a:gd name="connsiteY0" fmla="*/ 263550 h 415950"/>
                <a:gd name="connsiteX1" fmla="*/ 1775240 w 1872411"/>
                <a:gd name="connsiteY1" fmla="*/ 291259 h 415950"/>
                <a:gd name="connsiteX2" fmla="*/ 1692112 w 1872411"/>
                <a:gd name="connsiteY2" fmla="*/ 374387 h 415950"/>
                <a:gd name="connsiteX3" fmla="*/ 1650549 w 1872411"/>
                <a:gd name="connsiteY3" fmla="*/ 402096 h 415950"/>
                <a:gd name="connsiteX4" fmla="*/ 1512003 w 1872411"/>
                <a:gd name="connsiteY4" fmla="*/ 388241 h 415950"/>
                <a:gd name="connsiteX5" fmla="*/ 1248767 w 1872411"/>
                <a:gd name="connsiteY5" fmla="*/ 360532 h 415950"/>
                <a:gd name="connsiteX6" fmla="*/ 1068658 w 1872411"/>
                <a:gd name="connsiteY6" fmla="*/ 374387 h 415950"/>
                <a:gd name="connsiteX7" fmla="*/ 1013240 w 1872411"/>
                <a:gd name="connsiteY7" fmla="*/ 402096 h 415950"/>
                <a:gd name="connsiteX8" fmla="*/ 888549 w 1872411"/>
                <a:gd name="connsiteY8" fmla="*/ 388241 h 415950"/>
                <a:gd name="connsiteX9" fmla="*/ 833131 w 1872411"/>
                <a:gd name="connsiteY9" fmla="*/ 346678 h 415950"/>
                <a:gd name="connsiteX10" fmla="*/ 805421 w 1872411"/>
                <a:gd name="connsiteY10" fmla="*/ 318968 h 415950"/>
                <a:gd name="connsiteX11" fmla="*/ 736149 w 1872411"/>
                <a:gd name="connsiteY11" fmla="*/ 332823 h 415950"/>
                <a:gd name="connsiteX12" fmla="*/ 694585 w 1872411"/>
                <a:gd name="connsiteY12" fmla="*/ 374387 h 415950"/>
                <a:gd name="connsiteX13" fmla="*/ 569894 w 1872411"/>
                <a:gd name="connsiteY13" fmla="*/ 415950 h 415950"/>
                <a:gd name="connsiteX14" fmla="*/ 417494 w 1872411"/>
                <a:gd name="connsiteY14" fmla="*/ 402096 h 415950"/>
                <a:gd name="connsiteX15" fmla="*/ 334367 w 1872411"/>
                <a:gd name="connsiteY15" fmla="*/ 374387 h 415950"/>
                <a:gd name="connsiteX16" fmla="*/ 112694 w 1872411"/>
                <a:gd name="connsiteY16" fmla="*/ 388241 h 415950"/>
                <a:gd name="connsiteX17" fmla="*/ 71131 w 1872411"/>
                <a:gd name="connsiteY17" fmla="*/ 346678 h 415950"/>
                <a:gd name="connsiteX18" fmla="*/ 29567 w 1872411"/>
                <a:gd name="connsiteY18" fmla="*/ 332823 h 415950"/>
                <a:gd name="connsiteX19" fmla="*/ 1858 w 1872411"/>
                <a:gd name="connsiteY19" fmla="*/ 249696 h 415950"/>
                <a:gd name="connsiteX20" fmla="*/ 29567 w 1872411"/>
                <a:gd name="connsiteY20" fmla="*/ 166568 h 415950"/>
                <a:gd name="connsiteX21" fmla="*/ 168112 w 1872411"/>
                <a:gd name="connsiteY21" fmla="*/ 97296 h 415950"/>
                <a:gd name="connsiteX22" fmla="*/ 292803 w 1872411"/>
                <a:gd name="connsiteY22" fmla="*/ 83441 h 415950"/>
                <a:gd name="connsiteX23" fmla="*/ 403640 w 1872411"/>
                <a:gd name="connsiteY23" fmla="*/ 55732 h 415950"/>
                <a:gd name="connsiteX24" fmla="*/ 459058 w 1872411"/>
                <a:gd name="connsiteY24" fmla="*/ 41878 h 415950"/>
                <a:gd name="connsiteX25" fmla="*/ 514476 w 1872411"/>
                <a:gd name="connsiteY25" fmla="*/ 14168 h 415950"/>
                <a:gd name="connsiteX26" fmla="*/ 1484294 w 1872411"/>
                <a:gd name="connsiteY26" fmla="*/ 14168 h 415950"/>
                <a:gd name="connsiteX27" fmla="*/ 1553567 w 1872411"/>
                <a:gd name="connsiteY27" fmla="*/ 28023 h 415950"/>
                <a:gd name="connsiteX28" fmla="*/ 1595131 w 1872411"/>
                <a:gd name="connsiteY28" fmla="*/ 55732 h 415950"/>
                <a:gd name="connsiteX29" fmla="*/ 1636694 w 1872411"/>
                <a:gd name="connsiteY29" fmla="*/ 69587 h 415950"/>
                <a:gd name="connsiteX30" fmla="*/ 1719821 w 1872411"/>
                <a:gd name="connsiteY30" fmla="*/ 111150 h 415950"/>
                <a:gd name="connsiteX31" fmla="*/ 1761385 w 1872411"/>
                <a:gd name="connsiteY31" fmla="*/ 138859 h 415950"/>
                <a:gd name="connsiteX32" fmla="*/ 1816803 w 1872411"/>
                <a:gd name="connsiteY32" fmla="*/ 166568 h 415950"/>
                <a:gd name="connsiteX33" fmla="*/ 1872221 w 1872411"/>
                <a:gd name="connsiteY33" fmla="*/ 263550 h 415950"/>
                <a:gd name="connsiteX34" fmla="*/ 1816803 w 1872411"/>
                <a:gd name="connsiteY34" fmla="*/ 249696 h 415950"/>
                <a:gd name="connsiteX35" fmla="*/ 1844512 w 1872411"/>
                <a:gd name="connsiteY35" fmla="*/ 263550 h 4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2411" h="415950">
                  <a:moveTo>
                    <a:pt x="1844512" y="263550"/>
                  </a:moveTo>
                  <a:cubicBezTo>
                    <a:pt x="1837585" y="270477"/>
                    <a:pt x="1795353" y="276631"/>
                    <a:pt x="1775240" y="291259"/>
                  </a:cubicBezTo>
                  <a:cubicBezTo>
                    <a:pt x="1743548" y="314308"/>
                    <a:pt x="1724717" y="352650"/>
                    <a:pt x="1692112" y="374387"/>
                  </a:cubicBezTo>
                  <a:lnTo>
                    <a:pt x="1650549" y="402096"/>
                  </a:lnTo>
                  <a:cubicBezTo>
                    <a:pt x="1604367" y="397478"/>
                    <a:pt x="1558279" y="391801"/>
                    <a:pt x="1512003" y="388241"/>
                  </a:cubicBezTo>
                  <a:cubicBezTo>
                    <a:pt x="1262465" y="369046"/>
                    <a:pt x="1363188" y="398673"/>
                    <a:pt x="1248767" y="360532"/>
                  </a:cubicBezTo>
                  <a:cubicBezTo>
                    <a:pt x="1188731" y="365150"/>
                    <a:pt x="1127955" y="363923"/>
                    <a:pt x="1068658" y="374387"/>
                  </a:cubicBezTo>
                  <a:cubicBezTo>
                    <a:pt x="1048319" y="377976"/>
                    <a:pt x="1033832" y="400512"/>
                    <a:pt x="1013240" y="402096"/>
                  </a:cubicBezTo>
                  <a:cubicBezTo>
                    <a:pt x="971544" y="405303"/>
                    <a:pt x="930113" y="392859"/>
                    <a:pt x="888549" y="388241"/>
                  </a:cubicBezTo>
                  <a:cubicBezTo>
                    <a:pt x="870076" y="374387"/>
                    <a:pt x="850870" y="361460"/>
                    <a:pt x="833131" y="346678"/>
                  </a:cubicBezTo>
                  <a:cubicBezTo>
                    <a:pt x="823096" y="338316"/>
                    <a:pt x="818352" y="320815"/>
                    <a:pt x="805421" y="318968"/>
                  </a:cubicBezTo>
                  <a:cubicBezTo>
                    <a:pt x="782110" y="315638"/>
                    <a:pt x="759240" y="328205"/>
                    <a:pt x="736149" y="332823"/>
                  </a:cubicBezTo>
                  <a:cubicBezTo>
                    <a:pt x="722294" y="346678"/>
                    <a:pt x="712110" y="365625"/>
                    <a:pt x="694585" y="374387"/>
                  </a:cubicBezTo>
                  <a:cubicBezTo>
                    <a:pt x="655398" y="393980"/>
                    <a:pt x="569894" y="415950"/>
                    <a:pt x="569894" y="415950"/>
                  </a:cubicBezTo>
                  <a:cubicBezTo>
                    <a:pt x="519094" y="411332"/>
                    <a:pt x="467727" y="410961"/>
                    <a:pt x="417494" y="402096"/>
                  </a:cubicBezTo>
                  <a:cubicBezTo>
                    <a:pt x="388731" y="397020"/>
                    <a:pt x="334367" y="374387"/>
                    <a:pt x="334367" y="374387"/>
                  </a:cubicBezTo>
                  <a:cubicBezTo>
                    <a:pt x="246525" y="396347"/>
                    <a:pt x="203522" y="421269"/>
                    <a:pt x="112694" y="388241"/>
                  </a:cubicBezTo>
                  <a:cubicBezTo>
                    <a:pt x="94281" y="381545"/>
                    <a:pt x="87433" y="357546"/>
                    <a:pt x="71131" y="346678"/>
                  </a:cubicBezTo>
                  <a:cubicBezTo>
                    <a:pt x="58980" y="338577"/>
                    <a:pt x="43422" y="337441"/>
                    <a:pt x="29567" y="332823"/>
                  </a:cubicBezTo>
                  <a:cubicBezTo>
                    <a:pt x="20331" y="305114"/>
                    <a:pt x="-7378" y="277405"/>
                    <a:pt x="1858" y="249696"/>
                  </a:cubicBezTo>
                  <a:cubicBezTo>
                    <a:pt x="11094" y="221987"/>
                    <a:pt x="11321" y="189376"/>
                    <a:pt x="29567" y="166568"/>
                  </a:cubicBezTo>
                  <a:cubicBezTo>
                    <a:pt x="62411" y="125512"/>
                    <a:pt x="118195" y="104976"/>
                    <a:pt x="168112" y="97296"/>
                  </a:cubicBezTo>
                  <a:cubicBezTo>
                    <a:pt x="209445" y="90937"/>
                    <a:pt x="251239" y="88059"/>
                    <a:pt x="292803" y="83441"/>
                  </a:cubicBezTo>
                  <a:lnTo>
                    <a:pt x="403640" y="55732"/>
                  </a:lnTo>
                  <a:lnTo>
                    <a:pt x="459058" y="41878"/>
                  </a:lnTo>
                  <a:cubicBezTo>
                    <a:pt x="477531" y="32641"/>
                    <a:pt x="493894" y="15883"/>
                    <a:pt x="514476" y="14168"/>
                  </a:cubicBezTo>
                  <a:cubicBezTo>
                    <a:pt x="839340" y="-12904"/>
                    <a:pt x="1159032" y="5609"/>
                    <a:pt x="1484294" y="14168"/>
                  </a:cubicBezTo>
                  <a:cubicBezTo>
                    <a:pt x="1507385" y="18786"/>
                    <a:pt x="1531518" y="19755"/>
                    <a:pt x="1553567" y="28023"/>
                  </a:cubicBezTo>
                  <a:cubicBezTo>
                    <a:pt x="1569158" y="33870"/>
                    <a:pt x="1580238" y="48285"/>
                    <a:pt x="1595131" y="55732"/>
                  </a:cubicBezTo>
                  <a:cubicBezTo>
                    <a:pt x="1608193" y="62263"/>
                    <a:pt x="1623632" y="63056"/>
                    <a:pt x="1636694" y="69587"/>
                  </a:cubicBezTo>
                  <a:cubicBezTo>
                    <a:pt x="1744115" y="123298"/>
                    <a:pt x="1615359" y="76330"/>
                    <a:pt x="1719821" y="111150"/>
                  </a:cubicBezTo>
                  <a:cubicBezTo>
                    <a:pt x="1733676" y="120386"/>
                    <a:pt x="1746928" y="130598"/>
                    <a:pt x="1761385" y="138859"/>
                  </a:cubicBezTo>
                  <a:cubicBezTo>
                    <a:pt x="1779317" y="149106"/>
                    <a:pt x="1800937" y="153346"/>
                    <a:pt x="1816803" y="166568"/>
                  </a:cubicBezTo>
                  <a:cubicBezTo>
                    <a:pt x="1824643" y="173101"/>
                    <a:pt x="1875919" y="258003"/>
                    <a:pt x="1872221" y="263550"/>
                  </a:cubicBezTo>
                  <a:cubicBezTo>
                    <a:pt x="1861659" y="279393"/>
                    <a:pt x="1834482" y="256768"/>
                    <a:pt x="1816803" y="249696"/>
                  </a:cubicBezTo>
                  <a:cubicBezTo>
                    <a:pt x="1810739" y="247270"/>
                    <a:pt x="1851439" y="256623"/>
                    <a:pt x="1844512" y="263550"/>
                  </a:cubicBezTo>
                  <a:close/>
                </a:path>
              </a:pathLst>
            </a:cu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31A84BAF-8D2F-535D-14C2-750998B663A2}"/>
              </a:ext>
            </a:extLst>
          </p:cNvPr>
          <p:cNvSpPr txBox="1"/>
          <p:nvPr/>
        </p:nvSpPr>
        <p:spPr>
          <a:xfrm>
            <a:off x="3252409" y="2800193"/>
            <a:ext cx="2792883" cy="3518848"/>
          </a:xfrm>
          <a:prstGeom prst="rect">
            <a:avLst/>
          </a:prstGeom>
          <a:noFill/>
        </p:spPr>
        <p:txBody>
          <a:bodyPr wrap="square" rtlCol="0">
            <a:spAutoFit/>
          </a:bodyPr>
          <a:lstStyle/>
          <a:p>
            <a:pPr marL="0" marR="0" fontAlgn="base">
              <a:lnSpc>
                <a:spcPct val="107000"/>
              </a:lnSpc>
              <a:spcBef>
                <a:spcPts val="0"/>
              </a:spcBef>
              <a:spcAft>
                <a:spcPts val="0"/>
              </a:spcAft>
            </a:pPr>
            <a:r>
              <a:rPr lang="en-US" sz="1200"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I would like to extend my heartfelt appreciation to Pradeep Mehta and the entire team at CUTS for achieving this significant milestone. CUTS embodies the spirit of a bootstrapped start-up, having grown and expanded without extensive support from external sources. Pradeep's unwavering determination to pursue groundbreaking work, especially in the realm of trade, is truly commendable. It was during a time marked by rampant protectionism that hindered both economic growth and our capacity to uplift those living in poverty.</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fontAlgn="base">
              <a:lnSpc>
                <a:spcPct val="107000"/>
              </a:lnSpc>
              <a:spcBef>
                <a:spcPts val="600"/>
              </a:spcBef>
              <a:spcAft>
                <a:spcPts val="0"/>
              </a:spcAft>
            </a:pPr>
            <a:r>
              <a:rPr lang="en-IN" sz="1200" b="1" kern="0" dirty="0">
                <a:solidFill>
                  <a:srgbClr val="000000"/>
                </a:solidFill>
                <a:effectLst/>
                <a:latin typeface="Cambria" panose="02040503050406030204" pitchFamily="18" charset="0"/>
                <a:ea typeface="Times New Roman" panose="02020603050405020304" pitchFamily="18" charset="0"/>
                <a:cs typeface="Open Sans" panose="020B0606030504020204" pitchFamily="34" charset="0"/>
              </a:rPr>
              <a:t>Amitabh Kant</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fontAlgn="base">
              <a:lnSpc>
                <a:spcPct val="107000"/>
              </a:lnSpc>
              <a:spcBef>
                <a:spcPts val="0"/>
              </a:spcBef>
              <a:spcAft>
                <a:spcPts val="0"/>
              </a:spcAft>
            </a:pPr>
            <a:r>
              <a:rPr lang="en-IN" sz="1200" i="1" kern="0" dirty="0" err="1">
                <a:solidFill>
                  <a:srgbClr val="000000"/>
                </a:solidFill>
                <a:effectLst/>
                <a:latin typeface="Cambria" panose="02040503050406030204" pitchFamily="18" charset="0"/>
                <a:ea typeface="Times New Roman" panose="02020603050405020304" pitchFamily="18" charset="0"/>
                <a:cs typeface="Open Sans" panose="020B0606030504020204" pitchFamily="34" charset="0"/>
              </a:rPr>
              <a:t>G20</a:t>
            </a:r>
            <a:r>
              <a:rPr lang="en-IN" sz="1200" i="1" kern="0" dirty="0">
                <a:solidFill>
                  <a:srgbClr val="000000"/>
                </a:solidFill>
                <a:effectLst/>
                <a:latin typeface="Cambria" panose="02040503050406030204" pitchFamily="18" charset="0"/>
                <a:ea typeface="Times New Roman" panose="02020603050405020304" pitchFamily="18" charset="0"/>
                <a:cs typeface="Open Sans" panose="020B0606030504020204" pitchFamily="34" charset="0"/>
              </a:rPr>
              <a:t> Sherpa</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AF064E94-F53F-113E-785B-B20A2095C2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7374" y="1703932"/>
            <a:ext cx="1080000" cy="1080000"/>
          </a:xfrm>
          <a:prstGeom prst="rect">
            <a:avLst/>
          </a:prstGeom>
        </p:spPr>
      </p:pic>
      <p:grpSp>
        <p:nvGrpSpPr>
          <p:cNvPr id="14" name="Group 13">
            <a:extLst>
              <a:ext uri="{FF2B5EF4-FFF2-40B4-BE49-F238E27FC236}">
                <a16:creationId xmlns:a16="http://schemas.microsoft.com/office/drawing/2014/main" id="{F2E3DE2B-CF35-13F3-4A94-9EB8B9240349}"/>
              </a:ext>
            </a:extLst>
          </p:cNvPr>
          <p:cNvGrpSpPr/>
          <p:nvPr/>
        </p:nvGrpSpPr>
        <p:grpSpPr>
          <a:xfrm>
            <a:off x="6337860" y="2396081"/>
            <a:ext cx="2810327" cy="4124446"/>
            <a:chOff x="1995831" y="2362200"/>
            <a:chExt cx="2005169" cy="4121727"/>
          </a:xfrm>
          <a:solidFill>
            <a:srgbClr val="00CCFF"/>
          </a:solidFill>
        </p:grpSpPr>
        <p:sp>
          <p:nvSpPr>
            <p:cNvPr id="15" name="Rectangle 14">
              <a:extLst>
                <a:ext uri="{FF2B5EF4-FFF2-40B4-BE49-F238E27FC236}">
                  <a16:creationId xmlns:a16="http://schemas.microsoft.com/office/drawing/2014/main" id="{458013AE-94D4-A0EE-B431-5A627B1F7381}"/>
                </a:ext>
              </a:extLst>
            </p:cNvPr>
            <p:cNvSpPr/>
            <p:nvPr/>
          </p:nvSpPr>
          <p:spPr>
            <a:xfrm>
              <a:off x="2006600" y="2362200"/>
              <a:ext cx="1919631" cy="396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6">
              <a:extLst>
                <a:ext uri="{FF2B5EF4-FFF2-40B4-BE49-F238E27FC236}">
                  <a16:creationId xmlns:a16="http://schemas.microsoft.com/office/drawing/2014/main" id="{91D922C3-21D1-8802-EF21-D535568C66E1}"/>
                </a:ext>
              </a:extLst>
            </p:cNvPr>
            <p:cNvSpPr/>
            <p:nvPr/>
          </p:nvSpPr>
          <p:spPr>
            <a:xfrm>
              <a:off x="1995831" y="6067977"/>
              <a:ext cx="2005169" cy="415950"/>
            </a:xfrm>
            <a:custGeom>
              <a:avLst/>
              <a:gdLst>
                <a:gd name="connsiteX0" fmla="*/ 1844512 w 1872411"/>
                <a:gd name="connsiteY0" fmla="*/ 263550 h 415950"/>
                <a:gd name="connsiteX1" fmla="*/ 1775240 w 1872411"/>
                <a:gd name="connsiteY1" fmla="*/ 291259 h 415950"/>
                <a:gd name="connsiteX2" fmla="*/ 1692112 w 1872411"/>
                <a:gd name="connsiteY2" fmla="*/ 374387 h 415950"/>
                <a:gd name="connsiteX3" fmla="*/ 1650549 w 1872411"/>
                <a:gd name="connsiteY3" fmla="*/ 402096 h 415950"/>
                <a:gd name="connsiteX4" fmla="*/ 1512003 w 1872411"/>
                <a:gd name="connsiteY4" fmla="*/ 388241 h 415950"/>
                <a:gd name="connsiteX5" fmla="*/ 1248767 w 1872411"/>
                <a:gd name="connsiteY5" fmla="*/ 360532 h 415950"/>
                <a:gd name="connsiteX6" fmla="*/ 1068658 w 1872411"/>
                <a:gd name="connsiteY6" fmla="*/ 374387 h 415950"/>
                <a:gd name="connsiteX7" fmla="*/ 1013240 w 1872411"/>
                <a:gd name="connsiteY7" fmla="*/ 402096 h 415950"/>
                <a:gd name="connsiteX8" fmla="*/ 888549 w 1872411"/>
                <a:gd name="connsiteY8" fmla="*/ 388241 h 415950"/>
                <a:gd name="connsiteX9" fmla="*/ 833131 w 1872411"/>
                <a:gd name="connsiteY9" fmla="*/ 346678 h 415950"/>
                <a:gd name="connsiteX10" fmla="*/ 805421 w 1872411"/>
                <a:gd name="connsiteY10" fmla="*/ 318968 h 415950"/>
                <a:gd name="connsiteX11" fmla="*/ 736149 w 1872411"/>
                <a:gd name="connsiteY11" fmla="*/ 332823 h 415950"/>
                <a:gd name="connsiteX12" fmla="*/ 694585 w 1872411"/>
                <a:gd name="connsiteY12" fmla="*/ 374387 h 415950"/>
                <a:gd name="connsiteX13" fmla="*/ 569894 w 1872411"/>
                <a:gd name="connsiteY13" fmla="*/ 415950 h 415950"/>
                <a:gd name="connsiteX14" fmla="*/ 417494 w 1872411"/>
                <a:gd name="connsiteY14" fmla="*/ 402096 h 415950"/>
                <a:gd name="connsiteX15" fmla="*/ 334367 w 1872411"/>
                <a:gd name="connsiteY15" fmla="*/ 374387 h 415950"/>
                <a:gd name="connsiteX16" fmla="*/ 112694 w 1872411"/>
                <a:gd name="connsiteY16" fmla="*/ 388241 h 415950"/>
                <a:gd name="connsiteX17" fmla="*/ 71131 w 1872411"/>
                <a:gd name="connsiteY17" fmla="*/ 346678 h 415950"/>
                <a:gd name="connsiteX18" fmla="*/ 29567 w 1872411"/>
                <a:gd name="connsiteY18" fmla="*/ 332823 h 415950"/>
                <a:gd name="connsiteX19" fmla="*/ 1858 w 1872411"/>
                <a:gd name="connsiteY19" fmla="*/ 249696 h 415950"/>
                <a:gd name="connsiteX20" fmla="*/ 29567 w 1872411"/>
                <a:gd name="connsiteY20" fmla="*/ 166568 h 415950"/>
                <a:gd name="connsiteX21" fmla="*/ 168112 w 1872411"/>
                <a:gd name="connsiteY21" fmla="*/ 97296 h 415950"/>
                <a:gd name="connsiteX22" fmla="*/ 292803 w 1872411"/>
                <a:gd name="connsiteY22" fmla="*/ 83441 h 415950"/>
                <a:gd name="connsiteX23" fmla="*/ 403640 w 1872411"/>
                <a:gd name="connsiteY23" fmla="*/ 55732 h 415950"/>
                <a:gd name="connsiteX24" fmla="*/ 459058 w 1872411"/>
                <a:gd name="connsiteY24" fmla="*/ 41878 h 415950"/>
                <a:gd name="connsiteX25" fmla="*/ 514476 w 1872411"/>
                <a:gd name="connsiteY25" fmla="*/ 14168 h 415950"/>
                <a:gd name="connsiteX26" fmla="*/ 1484294 w 1872411"/>
                <a:gd name="connsiteY26" fmla="*/ 14168 h 415950"/>
                <a:gd name="connsiteX27" fmla="*/ 1553567 w 1872411"/>
                <a:gd name="connsiteY27" fmla="*/ 28023 h 415950"/>
                <a:gd name="connsiteX28" fmla="*/ 1595131 w 1872411"/>
                <a:gd name="connsiteY28" fmla="*/ 55732 h 415950"/>
                <a:gd name="connsiteX29" fmla="*/ 1636694 w 1872411"/>
                <a:gd name="connsiteY29" fmla="*/ 69587 h 415950"/>
                <a:gd name="connsiteX30" fmla="*/ 1719821 w 1872411"/>
                <a:gd name="connsiteY30" fmla="*/ 111150 h 415950"/>
                <a:gd name="connsiteX31" fmla="*/ 1761385 w 1872411"/>
                <a:gd name="connsiteY31" fmla="*/ 138859 h 415950"/>
                <a:gd name="connsiteX32" fmla="*/ 1816803 w 1872411"/>
                <a:gd name="connsiteY32" fmla="*/ 166568 h 415950"/>
                <a:gd name="connsiteX33" fmla="*/ 1872221 w 1872411"/>
                <a:gd name="connsiteY33" fmla="*/ 263550 h 415950"/>
                <a:gd name="connsiteX34" fmla="*/ 1816803 w 1872411"/>
                <a:gd name="connsiteY34" fmla="*/ 249696 h 415950"/>
                <a:gd name="connsiteX35" fmla="*/ 1844512 w 1872411"/>
                <a:gd name="connsiteY35" fmla="*/ 263550 h 4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2411" h="415950">
                  <a:moveTo>
                    <a:pt x="1844512" y="263550"/>
                  </a:moveTo>
                  <a:cubicBezTo>
                    <a:pt x="1837585" y="270477"/>
                    <a:pt x="1795353" y="276631"/>
                    <a:pt x="1775240" y="291259"/>
                  </a:cubicBezTo>
                  <a:cubicBezTo>
                    <a:pt x="1743548" y="314308"/>
                    <a:pt x="1724717" y="352650"/>
                    <a:pt x="1692112" y="374387"/>
                  </a:cubicBezTo>
                  <a:lnTo>
                    <a:pt x="1650549" y="402096"/>
                  </a:lnTo>
                  <a:cubicBezTo>
                    <a:pt x="1604367" y="397478"/>
                    <a:pt x="1558279" y="391801"/>
                    <a:pt x="1512003" y="388241"/>
                  </a:cubicBezTo>
                  <a:cubicBezTo>
                    <a:pt x="1262465" y="369046"/>
                    <a:pt x="1363188" y="398673"/>
                    <a:pt x="1248767" y="360532"/>
                  </a:cubicBezTo>
                  <a:cubicBezTo>
                    <a:pt x="1188731" y="365150"/>
                    <a:pt x="1127955" y="363923"/>
                    <a:pt x="1068658" y="374387"/>
                  </a:cubicBezTo>
                  <a:cubicBezTo>
                    <a:pt x="1048319" y="377976"/>
                    <a:pt x="1033832" y="400512"/>
                    <a:pt x="1013240" y="402096"/>
                  </a:cubicBezTo>
                  <a:cubicBezTo>
                    <a:pt x="971544" y="405303"/>
                    <a:pt x="930113" y="392859"/>
                    <a:pt x="888549" y="388241"/>
                  </a:cubicBezTo>
                  <a:cubicBezTo>
                    <a:pt x="870076" y="374387"/>
                    <a:pt x="850870" y="361460"/>
                    <a:pt x="833131" y="346678"/>
                  </a:cubicBezTo>
                  <a:cubicBezTo>
                    <a:pt x="823096" y="338316"/>
                    <a:pt x="818352" y="320815"/>
                    <a:pt x="805421" y="318968"/>
                  </a:cubicBezTo>
                  <a:cubicBezTo>
                    <a:pt x="782110" y="315638"/>
                    <a:pt x="759240" y="328205"/>
                    <a:pt x="736149" y="332823"/>
                  </a:cubicBezTo>
                  <a:cubicBezTo>
                    <a:pt x="722294" y="346678"/>
                    <a:pt x="712110" y="365625"/>
                    <a:pt x="694585" y="374387"/>
                  </a:cubicBezTo>
                  <a:cubicBezTo>
                    <a:pt x="655398" y="393980"/>
                    <a:pt x="569894" y="415950"/>
                    <a:pt x="569894" y="415950"/>
                  </a:cubicBezTo>
                  <a:cubicBezTo>
                    <a:pt x="519094" y="411332"/>
                    <a:pt x="467727" y="410961"/>
                    <a:pt x="417494" y="402096"/>
                  </a:cubicBezTo>
                  <a:cubicBezTo>
                    <a:pt x="388731" y="397020"/>
                    <a:pt x="334367" y="374387"/>
                    <a:pt x="334367" y="374387"/>
                  </a:cubicBezTo>
                  <a:cubicBezTo>
                    <a:pt x="246525" y="396347"/>
                    <a:pt x="203522" y="421269"/>
                    <a:pt x="112694" y="388241"/>
                  </a:cubicBezTo>
                  <a:cubicBezTo>
                    <a:pt x="94281" y="381545"/>
                    <a:pt x="87433" y="357546"/>
                    <a:pt x="71131" y="346678"/>
                  </a:cubicBezTo>
                  <a:cubicBezTo>
                    <a:pt x="58980" y="338577"/>
                    <a:pt x="43422" y="337441"/>
                    <a:pt x="29567" y="332823"/>
                  </a:cubicBezTo>
                  <a:cubicBezTo>
                    <a:pt x="20331" y="305114"/>
                    <a:pt x="-7378" y="277405"/>
                    <a:pt x="1858" y="249696"/>
                  </a:cubicBezTo>
                  <a:cubicBezTo>
                    <a:pt x="11094" y="221987"/>
                    <a:pt x="11321" y="189376"/>
                    <a:pt x="29567" y="166568"/>
                  </a:cubicBezTo>
                  <a:cubicBezTo>
                    <a:pt x="62411" y="125512"/>
                    <a:pt x="118195" y="104976"/>
                    <a:pt x="168112" y="97296"/>
                  </a:cubicBezTo>
                  <a:cubicBezTo>
                    <a:pt x="209445" y="90937"/>
                    <a:pt x="251239" y="88059"/>
                    <a:pt x="292803" y="83441"/>
                  </a:cubicBezTo>
                  <a:lnTo>
                    <a:pt x="403640" y="55732"/>
                  </a:lnTo>
                  <a:lnTo>
                    <a:pt x="459058" y="41878"/>
                  </a:lnTo>
                  <a:cubicBezTo>
                    <a:pt x="477531" y="32641"/>
                    <a:pt x="493894" y="15883"/>
                    <a:pt x="514476" y="14168"/>
                  </a:cubicBezTo>
                  <a:cubicBezTo>
                    <a:pt x="839340" y="-12904"/>
                    <a:pt x="1159032" y="5609"/>
                    <a:pt x="1484294" y="14168"/>
                  </a:cubicBezTo>
                  <a:cubicBezTo>
                    <a:pt x="1507385" y="18786"/>
                    <a:pt x="1531518" y="19755"/>
                    <a:pt x="1553567" y="28023"/>
                  </a:cubicBezTo>
                  <a:cubicBezTo>
                    <a:pt x="1569158" y="33870"/>
                    <a:pt x="1580238" y="48285"/>
                    <a:pt x="1595131" y="55732"/>
                  </a:cubicBezTo>
                  <a:cubicBezTo>
                    <a:pt x="1608193" y="62263"/>
                    <a:pt x="1623632" y="63056"/>
                    <a:pt x="1636694" y="69587"/>
                  </a:cubicBezTo>
                  <a:cubicBezTo>
                    <a:pt x="1744115" y="123298"/>
                    <a:pt x="1615359" y="76330"/>
                    <a:pt x="1719821" y="111150"/>
                  </a:cubicBezTo>
                  <a:cubicBezTo>
                    <a:pt x="1733676" y="120386"/>
                    <a:pt x="1746928" y="130598"/>
                    <a:pt x="1761385" y="138859"/>
                  </a:cubicBezTo>
                  <a:cubicBezTo>
                    <a:pt x="1779317" y="149106"/>
                    <a:pt x="1800937" y="153346"/>
                    <a:pt x="1816803" y="166568"/>
                  </a:cubicBezTo>
                  <a:cubicBezTo>
                    <a:pt x="1824643" y="173101"/>
                    <a:pt x="1875919" y="258003"/>
                    <a:pt x="1872221" y="263550"/>
                  </a:cubicBezTo>
                  <a:cubicBezTo>
                    <a:pt x="1861659" y="279393"/>
                    <a:pt x="1834482" y="256768"/>
                    <a:pt x="1816803" y="249696"/>
                  </a:cubicBezTo>
                  <a:cubicBezTo>
                    <a:pt x="1810739" y="247270"/>
                    <a:pt x="1851439" y="256623"/>
                    <a:pt x="1844512" y="263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6BAC0873-3CAE-9DDF-9D9F-2A3FD3F13F5C}"/>
              </a:ext>
            </a:extLst>
          </p:cNvPr>
          <p:cNvSpPr txBox="1"/>
          <p:nvPr/>
        </p:nvSpPr>
        <p:spPr>
          <a:xfrm>
            <a:off x="6555984" y="2800193"/>
            <a:ext cx="2307629" cy="3595793"/>
          </a:xfrm>
          <a:prstGeom prst="rect">
            <a:avLst/>
          </a:prstGeom>
          <a:noFill/>
        </p:spPr>
        <p:txBody>
          <a:bodyPr wrap="square" rtlCol="0">
            <a:spAutoFit/>
          </a:bodyPr>
          <a:lstStyle/>
          <a:p>
            <a:pPr marL="0" marR="0">
              <a:lnSpc>
                <a:spcPct val="107000"/>
              </a:lnSpc>
              <a:spcBef>
                <a:spcPts val="0"/>
              </a:spcBef>
              <a:spcAft>
                <a:spcPts val="0"/>
              </a:spcAft>
            </a:pPr>
            <a:r>
              <a:rPr lang="en-US" sz="1200"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I am delighted that CUTS International has shown keen interest in the </a:t>
            </a:r>
            <a:r>
              <a:rPr lang="en-US" sz="1200" kern="1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G20</a:t>
            </a:r>
            <a:r>
              <a:rPr lang="en-US" sz="1200"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and is making substantial contributions through various channels, notably as part of the </a:t>
            </a:r>
            <a:r>
              <a:rPr lang="en-US" sz="1200" kern="1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Think20</a:t>
            </a:r>
            <a:r>
              <a:rPr lang="en-US" sz="1200"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a:t>
            </a:r>
            <a:r>
              <a:rPr lang="en-US" sz="1200" kern="1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T20</a:t>
            </a:r>
            <a:r>
              <a:rPr lang="en-US" sz="1200"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Initiative. I was involved in several initiatives led by CUTS, including a remarkable compilation of targeted export promotion </a:t>
            </a:r>
            <a:r>
              <a:rPr lang="en-US" sz="1200" kern="1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endeavours</a:t>
            </a:r>
            <a:r>
              <a:rPr lang="en-US" sz="1200"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It comes as no surprise that CUTS today is one of the most prominent think tanks in our country with a global outreach.</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600"/>
              </a:spcBef>
              <a:spcAft>
                <a:spcPts val="0"/>
              </a:spcAft>
            </a:pPr>
            <a:r>
              <a:rPr lang="en-US" sz="1200" b="1"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Harsh Vardhan </a:t>
            </a:r>
            <a:r>
              <a:rPr lang="en-US" sz="1200" b="1" kern="1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Shringla</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r>
              <a:rPr lang="en-US" sz="1200" i="1"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India’s </a:t>
            </a:r>
            <a:r>
              <a:rPr lang="en-US" sz="1200" i="1" kern="1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G20</a:t>
            </a:r>
            <a:r>
              <a:rPr lang="en-US" sz="1200" i="1"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Chief Coordinator</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E6A8ABA9-99D6-75D7-C233-4A87FCAA52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1953" y="1677200"/>
            <a:ext cx="1080000" cy="1080000"/>
          </a:xfrm>
          <a:prstGeom prst="rect">
            <a:avLst/>
          </a:prstGeom>
        </p:spPr>
      </p:pic>
      <p:grpSp>
        <p:nvGrpSpPr>
          <p:cNvPr id="17" name="Group 16">
            <a:extLst>
              <a:ext uri="{FF2B5EF4-FFF2-40B4-BE49-F238E27FC236}">
                <a16:creationId xmlns:a16="http://schemas.microsoft.com/office/drawing/2014/main" id="{E379041B-6BDE-23D6-B446-796D6D76BDCE}"/>
              </a:ext>
            </a:extLst>
          </p:cNvPr>
          <p:cNvGrpSpPr/>
          <p:nvPr/>
        </p:nvGrpSpPr>
        <p:grpSpPr>
          <a:xfrm>
            <a:off x="76200" y="2396081"/>
            <a:ext cx="2989583" cy="4114032"/>
            <a:chOff x="-47072" y="2057400"/>
            <a:chExt cx="1862207" cy="4426527"/>
          </a:xfrm>
        </p:grpSpPr>
        <p:sp>
          <p:nvSpPr>
            <p:cNvPr id="18" name="Rectangle 17">
              <a:extLst>
                <a:ext uri="{FF2B5EF4-FFF2-40B4-BE49-F238E27FC236}">
                  <a16:creationId xmlns:a16="http://schemas.microsoft.com/office/drawing/2014/main" id="{B3099A46-DBD4-C629-0385-4C68A39E944D}"/>
                </a:ext>
              </a:extLst>
            </p:cNvPr>
            <p:cNvSpPr/>
            <p:nvPr/>
          </p:nvSpPr>
          <p:spPr>
            <a:xfrm>
              <a:off x="-47072" y="2057400"/>
              <a:ext cx="1828800" cy="42672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2">
              <a:extLst>
                <a:ext uri="{FF2B5EF4-FFF2-40B4-BE49-F238E27FC236}">
                  <a16:creationId xmlns:a16="http://schemas.microsoft.com/office/drawing/2014/main" id="{A3D118CA-B0EC-F558-8098-2110D01923D2}"/>
                </a:ext>
              </a:extLst>
            </p:cNvPr>
            <p:cNvSpPr/>
            <p:nvPr/>
          </p:nvSpPr>
          <p:spPr>
            <a:xfrm>
              <a:off x="0" y="6067977"/>
              <a:ext cx="1815135" cy="415950"/>
            </a:xfrm>
            <a:custGeom>
              <a:avLst/>
              <a:gdLst>
                <a:gd name="connsiteX0" fmla="*/ 1844512 w 1872411"/>
                <a:gd name="connsiteY0" fmla="*/ 263550 h 415950"/>
                <a:gd name="connsiteX1" fmla="*/ 1775240 w 1872411"/>
                <a:gd name="connsiteY1" fmla="*/ 291259 h 415950"/>
                <a:gd name="connsiteX2" fmla="*/ 1692112 w 1872411"/>
                <a:gd name="connsiteY2" fmla="*/ 374387 h 415950"/>
                <a:gd name="connsiteX3" fmla="*/ 1650549 w 1872411"/>
                <a:gd name="connsiteY3" fmla="*/ 402096 h 415950"/>
                <a:gd name="connsiteX4" fmla="*/ 1512003 w 1872411"/>
                <a:gd name="connsiteY4" fmla="*/ 388241 h 415950"/>
                <a:gd name="connsiteX5" fmla="*/ 1248767 w 1872411"/>
                <a:gd name="connsiteY5" fmla="*/ 360532 h 415950"/>
                <a:gd name="connsiteX6" fmla="*/ 1068658 w 1872411"/>
                <a:gd name="connsiteY6" fmla="*/ 374387 h 415950"/>
                <a:gd name="connsiteX7" fmla="*/ 1013240 w 1872411"/>
                <a:gd name="connsiteY7" fmla="*/ 402096 h 415950"/>
                <a:gd name="connsiteX8" fmla="*/ 888549 w 1872411"/>
                <a:gd name="connsiteY8" fmla="*/ 388241 h 415950"/>
                <a:gd name="connsiteX9" fmla="*/ 833131 w 1872411"/>
                <a:gd name="connsiteY9" fmla="*/ 346678 h 415950"/>
                <a:gd name="connsiteX10" fmla="*/ 805421 w 1872411"/>
                <a:gd name="connsiteY10" fmla="*/ 318968 h 415950"/>
                <a:gd name="connsiteX11" fmla="*/ 736149 w 1872411"/>
                <a:gd name="connsiteY11" fmla="*/ 332823 h 415950"/>
                <a:gd name="connsiteX12" fmla="*/ 694585 w 1872411"/>
                <a:gd name="connsiteY12" fmla="*/ 374387 h 415950"/>
                <a:gd name="connsiteX13" fmla="*/ 569894 w 1872411"/>
                <a:gd name="connsiteY13" fmla="*/ 415950 h 415950"/>
                <a:gd name="connsiteX14" fmla="*/ 417494 w 1872411"/>
                <a:gd name="connsiteY14" fmla="*/ 402096 h 415950"/>
                <a:gd name="connsiteX15" fmla="*/ 334367 w 1872411"/>
                <a:gd name="connsiteY15" fmla="*/ 374387 h 415950"/>
                <a:gd name="connsiteX16" fmla="*/ 112694 w 1872411"/>
                <a:gd name="connsiteY16" fmla="*/ 388241 h 415950"/>
                <a:gd name="connsiteX17" fmla="*/ 71131 w 1872411"/>
                <a:gd name="connsiteY17" fmla="*/ 346678 h 415950"/>
                <a:gd name="connsiteX18" fmla="*/ 29567 w 1872411"/>
                <a:gd name="connsiteY18" fmla="*/ 332823 h 415950"/>
                <a:gd name="connsiteX19" fmla="*/ 1858 w 1872411"/>
                <a:gd name="connsiteY19" fmla="*/ 249696 h 415950"/>
                <a:gd name="connsiteX20" fmla="*/ 29567 w 1872411"/>
                <a:gd name="connsiteY20" fmla="*/ 166568 h 415950"/>
                <a:gd name="connsiteX21" fmla="*/ 168112 w 1872411"/>
                <a:gd name="connsiteY21" fmla="*/ 97296 h 415950"/>
                <a:gd name="connsiteX22" fmla="*/ 292803 w 1872411"/>
                <a:gd name="connsiteY22" fmla="*/ 83441 h 415950"/>
                <a:gd name="connsiteX23" fmla="*/ 403640 w 1872411"/>
                <a:gd name="connsiteY23" fmla="*/ 55732 h 415950"/>
                <a:gd name="connsiteX24" fmla="*/ 459058 w 1872411"/>
                <a:gd name="connsiteY24" fmla="*/ 41878 h 415950"/>
                <a:gd name="connsiteX25" fmla="*/ 514476 w 1872411"/>
                <a:gd name="connsiteY25" fmla="*/ 14168 h 415950"/>
                <a:gd name="connsiteX26" fmla="*/ 1484294 w 1872411"/>
                <a:gd name="connsiteY26" fmla="*/ 14168 h 415950"/>
                <a:gd name="connsiteX27" fmla="*/ 1553567 w 1872411"/>
                <a:gd name="connsiteY27" fmla="*/ 28023 h 415950"/>
                <a:gd name="connsiteX28" fmla="*/ 1595131 w 1872411"/>
                <a:gd name="connsiteY28" fmla="*/ 55732 h 415950"/>
                <a:gd name="connsiteX29" fmla="*/ 1636694 w 1872411"/>
                <a:gd name="connsiteY29" fmla="*/ 69587 h 415950"/>
                <a:gd name="connsiteX30" fmla="*/ 1719821 w 1872411"/>
                <a:gd name="connsiteY30" fmla="*/ 111150 h 415950"/>
                <a:gd name="connsiteX31" fmla="*/ 1761385 w 1872411"/>
                <a:gd name="connsiteY31" fmla="*/ 138859 h 415950"/>
                <a:gd name="connsiteX32" fmla="*/ 1816803 w 1872411"/>
                <a:gd name="connsiteY32" fmla="*/ 166568 h 415950"/>
                <a:gd name="connsiteX33" fmla="*/ 1872221 w 1872411"/>
                <a:gd name="connsiteY33" fmla="*/ 263550 h 415950"/>
                <a:gd name="connsiteX34" fmla="*/ 1816803 w 1872411"/>
                <a:gd name="connsiteY34" fmla="*/ 249696 h 415950"/>
                <a:gd name="connsiteX35" fmla="*/ 1844512 w 1872411"/>
                <a:gd name="connsiteY35" fmla="*/ 263550 h 4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2411" h="415950">
                  <a:moveTo>
                    <a:pt x="1844512" y="263550"/>
                  </a:moveTo>
                  <a:cubicBezTo>
                    <a:pt x="1837585" y="270477"/>
                    <a:pt x="1795353" y="276631"/>
                    <a:pt x="1775240" y="291259"/>
                  </a:cubicBezTo>
                  <a:cubicBezTo>
                    <a:pt x="1743548" y="314308"/>
                    <a:pt x="1724717" y="352650"/>
                    <a:pt x="1692112" y="374387"/>
                  </a:cubicBezTo>
                  <a:lnTo>
                    <a:pt x="1650549" y="402096"/>
                  </a:lnTo>
                  <a:cubicBezTo>
                    <a:pt x="1604367" y="397478"/>
                    <a:pt x="1558279" y="391801"/>
                    <a:pt x="1512003" y="388241"/>
                  </a:cubicBezTo>
                  <a:cubicBezTo>
                    <a:pt x="1262465" y="369046"/>
                    <a:pt x="1363188" y="398673"/>
                    <a:pt x="1248767" y="360532"/>
                  </a:cubicBezTo>
                  <a:cubicBezTo>
                    <a:pt x="1188731" y="365150"/>
                    <a:pt x="1127955" y="363923"/>
                    <a:pt x="1068658" y="374387"/>
                  </a:cubicBezTo>
                  <a:cubicBezTo>
                    <a:pt x="1048319" y="377976"/>
                    <a:pt x="1033832" y="400512"/>
                    <a:pt x="1013240" y="402096"/>
                  </a:cubicBezTo>
                  <a:cubicBezTo>
                    <a:pt x="971544" y="405303"/>
                    <a:pt x="930113" y="392859"/>
                    <a:pt x="888549" y="388241"/>
                  </a:cubicBezTo>
                  <a:cubicBezTo>
                    <a:pt x="870076" y="374387"/>
                    <a:pt x="850870" y="361460"/>
                    <a:pt x="833131" y="346678"/>
                  </a:cubicBezTo>
                  <a:cubicBezTo>
                    <a:pt x="823096" y="338316"/>
                    <a:pt x="818352" y="320815"/>
                    <a:pt x="805421" y="318968"/>
                  </a:cubicBezTo>
                  <a:cubicBezTo>
                    <a:pt x="782110" y="315638"/>
                    <a:pt x="759240" y="328205"/>
                    <a:pt x="736149" y="332823"/>
                  </a:cubicBezTo>
                  <a:cubicBezTo>
                    <a:pt x="722294" y="346678"/>
                    <a:pt x="712110" y="365625"/>
                    <a:pt x="694585" y="374387"/>
                  </a:cubicBezTo>
                  <a:cubicBezTo>
                    <a:pt x="655398" y="393980"/>
                    <a:pt x="569894" y="415950"/>
                    <a:pt x="569894" y="415950"/>
                  </a:cubicBezTo>
                  <a:cubicBezTo>
                    <a:pt x="519094" y="411332"/>
                    <a:pt x="467727" y="410961"/>
                    <a:pt x="417494" y="402096"/>
                  </a:cubicBezTo>
                  <a:cubicBezTo>
                    <a:pt x="388731" y="397020"/>
                    <a:pt x="334367" y="374387"/>
                    <a:pt x="334367" y="374387"/>
                  </a:cubicBezTo>
                  <a:cubicBezTo>
                    <a:pt x="246525" y="396347"/>
                    <a:pt x="203522" y="421269"/>
                    <a:pt x="112694" y="388241"/>
                  </a:cubicBezTo>
                  <a:cubicBezTo>
                    <a:pt x="94281" y="381545"/>
                    <a:pt x="87433" y="357546"/>
                    <a:pt x="71131" y="346678"/>
                  </a:cubicBezTo>
                  <a:cubicBezTo>
                    <a:pt x="58980" y="338577"/>
                    <a:pt x="43422" y="337441"/>
                    <a:pt x="29567" y="332823"/>
                  </a:cubicBezTo>
                  <a:cubicBezTo>
                    <a:pt x="20331" y="305114"/>
                    <a:pt x="-7378" y="277405"/>
                    <a:pt x="1858" y="249696"/>
                  </a:cubicBezTo>
                  <a:cubicBezTo>
                    <a:pt x="11094" y="221987"/>
                    <a:pt x="11321" y="189376"/>
                    <a:pt x="29567" y="166568"/>
                  </a:cubicBezTo>
                  <a:cubicBezTo>
                    <a:pt x="62411" y="125512"/>
                    <a:pt x="118195" y="104976"/>
                    <a:pt x="168112" y="97296"/>
                  </a:cubicBezTo>
                  <a:cubicBezTo>
                    <a:pt x="209445" y="90937"/>
                    <a:pt x="251239" y="88059"/>
                    <a:pt x="292803" y="83441"/>
                  </a:cubicBezTo>
                  <a:lnTo>
                    <a:pt x="403640" y="55732"/>
                  </a:lnTo>
                  <a:lnTo>
                    <a:pt x="459058" y="41878"/>
                  </a:lnTo>
                  <a:cubicBezTo>
                    <a:pt x="477531" y="32641"/>
                    <a:pt x="493894" y="15883"/>
                    <a:pt x="514476" y="14168"/>
                  </a:cubicBezTo>
                  <a:cubicBezTo>
                    <a:pt x="839340" y="-12904"/>
                    <a:pt x="1159032" y="5609"/>
                    <a:pt x="1484294" y="14168"/>
                  </a:cubicBezTo>
                  <a:cubicBezTo>
                    <a:pt x="1507385" y="18786"/>
                    <a:pt x="1531518" y="19755"/>
                    <a:pt x="1553567" y="28023"/>
                  </a:cubicBezTo>
                  <a:cubicBezTo>
                    <a:pt x="1569158" y="33870"/>
                    <a:pt x="1580238" y="48285"/>
                    <a:pt x="1595131" y="55732"/>
                  </a:cubicBezTo>
                  <a:cubicBezTo>
                    <a:pt x="1608193" y="62263"/>
                    <a:pt x="1623632" y="63056"/>
                    <a:pt x="1636694" y="69587"/>
                  </a:cubicBezTo>
                  <a:cubicBezTo>
                    <a:pt x="1744115" y="123298"/>
                    <a:pt x="1615359" y="76330"/>
                    <a:pt x="1719821" y="111150"/>
                  </a:cubicBezTo>
                  <a:cubicBezTo>
                    <a:pt x="1733676" y="120386"/>
                    <a:pt x="1746928" y="130598"/>
                    <a:pt x="1761385" y="138859"/>
                  </a:cubicBezTo>
                  <a:cubicBezTo>
                    <a:pt x="1779317" y="149106"/>
                    <a:pt x="1800937" y="153346"/>
                    <a:pt x="1816803" y="166568"/>
                  </a:cubicBezTo>
                  <a:cubicBezTo>
                    <a:pt x="1824643" y="173101"/>
                    <a:pt x="1875919" y="258003"/>
                    <a:pt x="1872221" y="263550"/>
                  </a:cubicBezTo>
                  <a:cubicBezTo>
                    <a:pt x="1861659" y="279393"/>
                    <a:pt x="1834482" y="256768"/>
                    <a:pt x="1816803" y="249696"/>
                  </a:cubicBezTo>
                  <a:cubicBezTo>
                    <a:pt x="1810739" y="247270"/>
                    <a:pt x="1851439" y="256623"/>
                    <a:pt x="1844512" y="263550"/>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A29575AA-752A-7CCA-5491-138DA787456C}"/>
              </a:ext>
            </a:extLst>
          </p:cNvPr>
          <p:cNvSpPr txBox="1"/>
          <p:nvPr/>
        </p:nvSpPr>
        <p:spPr>
          <a:xfrm>
            <a:off x="242812" y="2800193"/>
            <a:ext cx="2603320" cy="3518848"/>
          </a:xfrm>
          <a:prstGeom prst="rect">
            <a:avLst/>
          </a:prstGeom>
          <a:noFill/>
        </p:spPr>
        <p:txBody>
          <a:bodyPr wrap="square" rtlCol="0">
            <a:spAutoFit/>
          </a:bodyPr>
          <a:lstStyle/>
          <a:p>
            <a:pPr marL="0" marR="0">
              <a:lnSpc>
                <a:spcPct val="107000"/>
              </a:lnSpc>
              <a:spcBef>
                <a:spcPts val="0"/>
              </a:spcBef>
              <a:spcAft>
                <a:spcPts val="0"/>
              </a:spcAft>
            </a:pPr>
            <a:r>
              <a:rPr lang="en-US" sz="1200"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Celebrating the 40</a:t>
            </a:r>
            <a:r>
              <a:rPr lang="en-US" sz="1200" kern="100" baseline="300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th</a:t>
            </a:r>
            <a:r>
              <a:rPr lang="en-US" sz="1200"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Anniversary of CUTS is truly a momentous occasion, particularly for a civil society </a:t>
            </a:r>
            <a:r>
              <a:rPr lang="en-US" sz="1200" kern="1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organisation</a:t>
            </a:r>
            <a:r>
              <a:rPr lang="en-US" sz="1200"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hailing from a developing country. I wholeheartedly extend my congratulations to Pradeep S Mehta and the entire CUTS team for their remarkable dedication and impactful </a:t>
            </a:r>
            <a:r>
              <a:rPr lang="en-US" sz="1200" kern="1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endeavours</a:t>
            </a:r>
            <a:r>
              <a:rPr lang="en-US" sz="1200"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Pradeep's constructive criticisms have played a vital role in shaping their work. I would like to pay tribute to him and express my deep admiration for the </a:t>
            </a:r>
            <a:r>
              <a:rPr lang="en-US" sz="1200" kern="1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organisation's</a:t>
            </a:r>
            <a:r>
              <a:rPr lang="en-US" sz="1200"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invaluable contributions.</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600"/>
              </a:spcBef>
              <a:spcAft>
                <a:spcPts val="0"/>
              </a:spcAft>
            </a:pPr>
            <a:r>
              <a:rPr lang="en-US" sz="1200" b="1"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Ngozi </a:t>
            </a:r>
            <a:r>
              <a:rPr lang="en-US" sz="1200" b="1" kern="1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Okonjo</a:t>
            </a:r>
            <a:r>
              <a:rPr lang="en-US" sz="1200" b="1"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-Iweala</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r>
              <a:rPr lang="en-US" sz="1200" i="1" kern="1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Director-General of the WTO</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F9746878-3C4D-3A55-1976-2EDFB46C34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176" y="1696649"/>
            <a:ext cx="1080000" cy="1080000"/>
          </a:xfrm>
          <a:prstGeom prst="rect">
            <a:avLst/>
          </a:prstGeom>
        </p:spPr>
      </p:pic>
    </p:spTree>
    <p:extLst>
      <p:ext uri="{BB962C8B-B14F-4D97-AF65-F5344CB8AC3E}">
        <p14:creationId xmlns:p14="http://schemas.microsoft.com/office/powerpoint/2010/main" val="25485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1020762"/>
          </a:xfrm>
        </p:spPr>
        <p:txBody>
          <a:bodyPr/>
          <a:lstStyle/>
          <a:p>
            <a:pPr algn="l"/>
            <a:r>
              <a:rPr lang="en-GB" dirty="0">
                <a:solidFill>
                  <a:srgbClr val="0070C0"/>
                </a:solidFill>
              </a:rPr>
              <a:t>Attributes &amp; Values</a:t>
            </a:r>
          </a:p>
        </p:txBody>
      </p:sp>
      <p:grpSp>
        <p:nvGrpSpPr>
          <p:cNvPr id="7" name="Group 6"/>
          <p:cNvGrpSpPr/>
          <p:nvPr/>
        </p:nvGrpSpPr>
        <p:grpSpPr>
          <a:xfrm>
            <a:off x="0" y="1143000"/>
            <a:ext cx="5029200" cy="152400"/>
            <a:chOff x="0" y="1143000"/>
            <a:chExt cx="4793311" cy="152400"/>
          </a:xfrm>
        </p:grpSpPr>
        <p:sp>
          <p:nvSpPr>
            <p:cNvPr id="6" name="Rectangle 5"/>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p:nvGrpSpPr>
        <p:grpSpPr>
          <a:xfrm>
            <a:off x="-1" y="2209800"/>
            <a:ext cx="2083822" cy="4066711"/>
            <a:chOff x="0" y="2057400"/>
            <a:chExt cx="1828800" cy="4426527"/>
          </a:xfrm>
        </p:grpSpPr>
        <p:sp>
          <p:nvSpPr>
            <p:cNvPr id="5" name="Rectangle 4"/>
            <p:cNvSpPr/>
            <p:nvPr/>
          </p:nvSpPr>
          <p:spPr>
            <a:xfrm>
              <a:off x="0" y="2057400"/>
              <a:ext cx="1828800" cy="42672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0" y="6067977"/>
              <a:ext cx="1815135" cy="415950"/>
            </a:xfrm>
            <a:custGeom>
              <a:avLst/>
              <a:gdLst>
                <a:gd name="connsiteX0" fmla="*/ 1844512 w 1872411"/>
                <a:gd name="connsiteY0" fmla="*/ 263550 h 415950"/>
                <a:gd name="connsiteX1" fmla="*/ 1775240 w 1872411"/>
                <a:gd name="connsiteY1" fmla="*/ 291259 h 415950"/>
                <a:gd name="connsiteX2" fmla="*/ 1692112 w 1872411"/>
                <a:gd name="connsiteY2" fmla="*/ 374387 h 415950"/>
                <a:gd name="connsiteX3" fmla="*/ 1650549 w 1872411"/>
                <a:gd name="connsiteY3" fmla="*/ 402096 h 415950"/>
                <a:gd name="connsiteX4" fmla="*/ 1512003 w 1872411"/>
                <a:gd name="connsiteY4" fmla="*/ 388241 h 415950"/>
                <a:gd name="connsiteX5" fmla="*/ 1248767 w 1872411"/>
                <a:gd name="connsiteY5" fmla="*/ 360532 h 415950"/>
                <a:gd name="connsiteX6" fmla="*/ 1068658 w 1872411"/>
                <a:gd name="connsiteY6" fmla="*/ 374387 h 415950"/>
                <a:gd name="connsiteX7" fmla="*/ 1013240 w 1872411"/>
                <a:gd name="connsiteY7" fmla="*/ 402096 h 415950"/>
                <a:gd name="connsiteX8" fmla="*/ 888549 w 1872411"/>
                <a:gd name="connsiteY8" fmla="*/ 388241 h 415950"/>
                <a:gd name="connsiteX9" fmla="*/ 833131 w 1872411"/>
                <a:gd name="connsiteY9" fmla="*/ 346678 h 415950"/>
                <a:gd name="connsiteX10" fmla="*/ 805421 w 1872411"/>
                <a:gd name="connsiteY10" fmla="*/ 318968 h 415950"/>
                <a:gd name="connsiteX11" fmla="*/ 736149 w 1872411"/>
                <a:gd name="connsiteY11" fmla="*/ 332823 h 415950"/>
                <a:gd name="connsiteX12" fmla="*/ 694585 w 1872411"/>
                <a:gd name="connsiteY12" fmla="*/ 374387 h 415950"/>
                <a:gd name="connsiteX13" fmla="*/ 569894 w 1872411"/>
                <a:gd name="connsiteY13" fmla="*/ 415950 h 415950"/>
                <a:gd name="connsiteX14" fmla="*/ 417494 w 1872411"/>
                <a:gd name="connsiteY14" fmla="*/ 402096 h 415950"/>
                <a:gd name="connsiteX15" fmla="*/ 334367 w 1872411"/>
                <a:gd name="connsiteY15" fmla="*/ 374387 h 415950"/>
                <a:gd name="connsiteX16" fmla="*/ 112694 w 1872411"/>
                <a:gd name="connsiteY16" fmla="*/ 388241 h 415950"/>
                <a:gd name="connsiteX17" fmla="*/ 71131 w 1872411"/>
                <a:gd name="connsiteY17" fmla="*/ 346678 h 415950"/>
                <a:gd name="connsiteX18" fmla="*/ 29567 w 1872411"/>
                <a:gd name="connsiteY18" fmla="*/ 332823 h 415950"/>
                <a:gd name="connsiteX19" fmla="*/ 1858 w 1872411"/>
                <a:gd name="connsiteY19" fmla="*/ 249696 h 415950"/>
                <a:gd name="connsiteX20" fmla="*/ 29567 w 1872411"/>
                <a:gd name="connsiteY20" fmla="*/ 166568 h 415950"/>
                <a:gd name="connsiteX21" fmla="*/ 168112 w 1872411"/>
                <a:gd name="connsiteY21" fmla="*/ 97296 h 415950"/>
                <a:gd name="connsiteX22" fmla="*/ 292803 w 1872411"/>
                <a:gd name="connsiteY22" fmla="*/ 83441 h 415950"/>
                <a:gd name="connsiteX23" fmla="*/ 403640 w 1872411"/>
                <a:gd name="connsiteY23" fmla="*/ 55732 h 415950"/>
                <a:gd name="connsiteX24" fmla="*/ 459058 w 1872411"/>
                <a:gd name="connsiteY24" fmla="*/ 41878 h 415950"/>
                <a:gd name="connsiteX25" fmla="*/ 514476 w 1872411"/>
                <a:gd name="connsiteY25" fmla="*/ 14168 h 415950"/>
                <a:gd name="connsiteX26" fmla="*/ 1484294 w 1872411"/>
                <a:gd name="connsiteY26" fmla="*/ 14168 h 415950"/>
                <a:gd name="connsiteX27" fmla="*/ 1553567 w 1872411"/>
                <a:gd name="connsiteY27" fmla="*/ 28023 h 415950"/>
                <a:gd name="connsiteX28" fmla="*/ 1595131 w 1872411"/>
                <a:gd name="connsiteY28" fmla="*/ 55732 h 415950"/>
                <a:gd name="connsiteX29" fmla="*/ 1636694 w 1872411"/>
                <a:gd name="connsiteY29" fmla="*/ 69587 h 415950"/>
                <a:gd name="connsiteX30" fmla="*/ 1719821 w 1872411"/>
                <a:gd name="connsiteY30" fmla="*/ 111150 h 415950"/>
                <a:gd name="connsiteX31" fmla="*/ 1761385 w 1872411"/>
                <a:gd name="connsiteY31" fmla="*/ 138859 h 415950"/>
                <a:gd name="connsiteX32" fmla="*/ 1816803 w 1872411"/>
                <a:gd name="connsiteY32" fmla="*/ 166568 h 415950"/>
                <a:gd name="connsiteX33" fmla="*/ 1872221 w 1872411"/>
                <a:gd name="connsiteY33" fmla="*/ 263550 h 415950"/>
                <a:gd name="connsiteX34" fmla="*/ 1816803 w 1872411"/>
                <a:gd name="connsiteY34" fmla="*/ 249696 h 415950"/>
                <a:gd name="connsiteX35" fmla="*/ 1844512 w 1872411"/>
                <a:gd name="connsiteY35" fmla="*/ 263550 h 4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2411" h="415950">
                  <a:moveTo>
                    <a:pt x="1844512" y="263550"/>
                  </a:moveTo>
                  <a:cubicBezTo>
                    <a:pt x="1837585" y="270477"/>
                    <a:pt x="1795353" y="276631"/>
                    <a:pt x="1775240" y="291259"/>
                  </a:cubicBezTo>
                  <a:cubicBezTo>
                    <a:pt x="1743548" y="314308"/>
                    <a:pt x="1724717" y="352650"/>
                    <a:pt x="1692112" y="374387"/>
                  </a:cubicBezTo>
                  <a:lnTo>
                    <a:pt x="1650549" y="402096"/>
                  </a:lnTo>
                  <a:cubicBezTo>
                    <a:pt x="1604367" y="397478"/>
                    <a:pt x="1558279" y="391801"/>
                    <a:pt x="1512003" y="388241"/>
                  </a:cubicBezTo>
                  <a:cubicBezTo>
                    <a:pt x="1262465" y="369046"/>
                    <a:pt x="1363188" y="398673"/>
                    <a:pt x="1248767" y="360532"/>
                  </a:cubicBezTo>
                  <a:cubicBezTo>
                    <a:pt x="1188731" y="365150"/>
                    <a:pt x="1127955" y="363923"/>
                    <a:pt x="1068658" y="374387"/>
                  </a:cubicBezTo>
                  <a:cubicBezTo>
                    <a:pt x="1048319" y="377976"/>
                    <a:pt x="1033832" y="400512"/>
                    <a:pt x="1013240" y="402096"/>
                  </a:cubicBezTo>
                  <a:cubicBezTo>
                    <a:pt x="971544" y="405303"/>
                    <a:pt x="930113" y="392859"/>
                    <a:pt x="888549" y="388241"/>
                  </a:cubicBezTo>
                  <a:cubicBezTo>
                    <a:pt x="870076" y="374387"/>
                    <a:pt x="850870" y="361460"/>
                    <a:pt x="833131" y="346678"/>
                  </a:cubicBezTo>
                  <a:cubicBezTo>
                    <a:pt x="823096" y="338316"/>
                    <a:pt x="818352" y="320815"/>
                    <a:pt x="805421" y="318968"/>
                  </a:cubicBezTo>
                  <a:cubicBezTo>
                    <a:pt x="782110" y="315638"/>
                    <a:pt x="759240" y="328205"/>
                    <a:pt x="736149" y="332823"/>
                  </a:cubicBezTo>
                  <a:cubicBezTo>
                    <a:pt x="722294" y="346678"/>
                    <a:pt x="712110" y="365625"/>
                    <a:pt x="694585" y="374387"/>
                  </a:cubicBezTo>
                  <a:cubicBezTo>
                    <a:pt x="655398" y="393980"/>
                    <a:pt x="569894" y="415950"/>
                    <a:pt x="569894" y="415950"/>
                  </a:cubicBezTo>
                  <a:cubicBezTo>
                    <a:pt x="519094" y="411332"/>
                    <a:pt x="467727" y="410961"/>
                    <a:pt x="417494" y="402096"/>
                  </a:cubicBezTo>
                  <a:cubicBezTo>
                    <a:pt x="388731" y="397020"/>
                    <a:pt x="334367" y="374387"/>
                    <a:pt x="334367" y="374387"/>
                  </a:cubicBezTo>
                  <a:cubicBezTo>
                    <a:pt x="246525" y="396347"/>
                    <a:pt x="203522" y="421269"/>
                    <a:pt x="112694" y="388241"/>
                  </a:cubicBezTo>
                  <a:cubicBezTo>
                    <a:pt x="94281" y="381545"/>
                    <a:pt x="87433" y="357546"/>
                    <a:pt x="71131" y="346678"/>
                  </a:cubicBezTo>
                  <a:cubicBezTo>
                    <a:pt x="58980" y="338577"/>
                    <a:pt x="43422" y="337441"/>
                    <a:pt x="29567" y="332823"/>
                  </a:cubicBezTo>
                  <a:cubicBezTo>
                    <a:pt x="20331" y="305114"/>
                    <a:pt x="-7378" y="277405"/>
                    <a:pt x="1858" y="249696"/>
                  </a:cubicBezTo>
                  <a:cubicBezTo>
                    <a:pt x="11094" y="221987"/>
                    <a:pt x="11321" y="189376"/>
                    <a:pt x="29567" y="166568"/>
                  </a:cubicBezTo>
                  <a:cubicBezTo>
                    <a:pt x="62411" y="125512"/>
                    <a:pt x="118195" y="104976"/>
                    <a:pt x="168112" y="97296"/>
                  </a:cubicBezTo>
                  <a:cubicBezTo>
                    <a:pt x="209445" y="90937"/>
                    <a:pt x="251239" y="88059"/>
                    <a:pt x="292803" y="83441"/>
                  </a:cubicBezTo>
                  <a:lnTo>
                    <a:pt x="403640" y="55732"/>
                  </a:lnTo>
                  <a:lnTo>
                    <a:pt x="459058" y="41878"/>
                  </a:lnTo>
                  <a:cubicBezTo>
                    <a:pt x="477531" y="32641"/>
                    <a:pt x="493894" y="15883"/>
                    <a:pt x="514476" y="14168"/>
                  </a:cubicBezTo>
                  <a:cubicBezTo>
                    <a:pt x="839340" y="-12904"/>
                    <a:pt x="1159032" y="5609"/>
                    <a:pt x="1484294" y="14168"/>
                  </a:cubicBezTo>
                  <a:cubicBezTo>
                    <a:pt x="1507385" y="18786"/>
                    <a:pt x="1531518" y="19755"/>
                    <a:pt x="1553567" y="28023"/>
                  </a:cubicBezTo>
                  <a:cubicBezTo>
                    <a:pt x="1569158" y="33870"/>
                    <a:pt x="1580238" y="48285"/>
                    <a:pt x="1595131" y="55732"/>
                  </a:cubicBezTo>
                  <a:cubicBezTo>
                    <a:pt x="1608193" y="62263"/>
                    <a:pt x="1623632" y="63056"/>
                    <a:pt x="1636694" y="69587"/>
                  </a:cubicBezTo>
                  <a:cubicBezTo>
                    <a:pt x="1744115" y="123298"/>
                    <a:pt x="1615359" y="76330"/>
                    <a:pt x="1719821" y="111150"/>
                  </a:cubicBezTo>
                  <a:cubicBezTo>
                    <a:pt x="1733676" y="120386"/>
                    <a:pt x="1746928" y="130598"/>
                    <a:pt x="1761385" y="138859"/>
                  </a:cubicBezTo>
                  <a:cubicBezTo>
                    <a:pt x="1779317" y="149106"/>
                    <a:pt x="1800937" y="153346"/>
                    <a:pt x="1816803" y="166568"/>
                  </a:cubicBezTo>
                  <a:cubicBezTo>
                    <a:pt x="1824643" y="173101"/>
                    <a:pt x="1875919" y="258003"/>
                    <a:pt x="1872221" y="263550"/>
                  </a:cubicBezTo>
                  <a:cubicBezTo>
                    <a:pt x="1861659" y="279393"/>
                    <a:pt x="1834482" y="256768"/>
                    <a:pt x="1816803" y="249696"/>
                  </a:cubicBezTo>
                  <a:cubicBezTo>
                    <a:pt x="1810739" y="247270"/>
                    <a:pt x="1851439" y="256623"/>
                    <a:pt x="1844512" y="263550"/>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Oval 12"/>
          <p:cNvSpPr/>
          <p:nvPr/>
        </p:nvSpPr>
        <p:spPr>
          <a:xfrm>
            <a:off x="607168" y="1676399"/>
            <a:ext cx="840632"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a:solidFill>
                  <a:srgbClr val="0070C0"/>
                </a:solidFill>
                <a:latin typeface="Aharoni" pitchFamily="2" charset="-79"/>
                <a:cs typeface="Aharoni" pitchFamily="2" charset="-79"/>
              </a:rPr>
              <a:t>1</a:t>
            </a:r>
            <a:endParaRPr lang="en-GB" sz="4600" b="1" dirty="0">
              <a:solidFill>
                <a:srgbClr val="0070C0"/>
              </a:solidFill>
              <a:latin typeface="Aharoni" pitchFamily="2" charset="-79"/>
              <a:cs typeface="Aharoni" pitchFamily="2" charset="-79"/>
            </a:endParaRPr>
          </a:p>
        </p:txBody>
      </p:sp>
      <p:sp>
        <p:nvSpPr>
          <p:cNvPr id="14" name="TextBox 13"/>
          <p:cNvSpPr txBox="1"/>
          <p:nvPr/>
        </p:nvSpPr>
        <p:spPr>
          <a:xfrm>
            <a:off x="313601" y="2743199"/>
            <a:ext cx="1515199" cy="2031325"/>
          </a:xfrm>
          <a:prstGeom prst="rect">
            <a:avLst/>
          </a:prstGeom>
          <a:noFill/>
        </p:spPr>
        <p:txBody>
          <a:bodyPr wrap="square" rtlCol="0">
            <a:spAutoFit/>
          </a:bodyPr>
          <a:lstStyle/>
          <a:p>
            <a:r>
              <a:rPr lang="en-US" dirty="0">
                <a:latin typeface="Cambria" pitchFamily="18" charset="0"/>
              </a:rPr>
              <a:t>Adopting a centrist/</a:t>
            </a:r>
            <a:br>
              <a:rPr lang="en-US" dirty="0">
                <a:latin typeface="Cambria" pitchFamily="18" charset="0"/>
              </a:rPr>
            </a:br>
            <a:r>
              <a:rPr lang="en-US" dirty="0">
                <a:latin typeface="Cambria" pitchFamily="18" charset="0"/>
              </a:rPr>
              <a:t>bottom up approach through research and advocacy</a:t>
            </a:r>
          </a:p>
        </p:txBody>
      </p:sp>
      <p:grpSp>
        <p:nvGrpSpPr>
          <p:cNvPr id="3" name="Group 2"/>
          <p:cNvGrpSpPr/>
          <p:nvPr/>
        </p:nvGrpSpPr>
        <p:grpSpPr>
          <a:xfrm>
            <a:off x="2072032" y="2514600"/>
            <a:ext cx="2195168" cy="3809232"/>
            <a:chOff x="1995831" y="2362200"/>
            <a:chExt cx="2005169" cy="4121727"/>
          </a:xfrm>
          <a:solidFill>
            <a:srgbClr val="97E4FF"/>
          </a:solidFill>
        </p:grpSpPr>
        <p:sp>
          <p:nvSpPr>
            <p:cNvPr id="16" name="Rectangle 15"/>
            <p:cNvSpPr/>
            <p:nvPr/>
          </p:nvSpPr>
          <p:spPr>
            <a:xfrm>
              <a:off x="2006600" y="2362200"/>
              <a:ext cx="1919631" cy="396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1995831" y="6067977"/>
              <a:ext cx="2005169" cy="415950"/>
            </a:xfrm>
            <a:custGeom>
              <a:avLst/>
              <a:gdLst>
                <a:gd name="connsiteX0" fmla="*/ 1844512 w 1872411"/>
                <a:gd name="connsiteY0" fmla="*/ 263550 h 415950"/>
                <a:gd name="connsiteX1" fmla="*/ 1775240 w 1872411"/>
                <a:gd name="connsiteY1" fmla="*/ 291259 h 415950"/>
                <a:gd name="connsiteX2" fmla="*/ 1692112 w 1872411"/>
                <a:gd name="connsiteY2" fmla="*/ 374387 h 415950"/>
                <a:gd name="connsiteX3" fmla="*/ 1650549 w 1872411"/>
                <a:gd name="connsiteY3" fmla="*/ 402096 h 415950"/>
                <a:gd name="connsiteX4" fmla="*/ 1512003 w 1872411"/>
                <a:gd name="connsiteY4" fmla="*/ 388241 h 415950"/>
                <a:gd name="connsiteX5" fmla="*/ 1248767 w 1872411"/>
                <a:gd name="connsiteY5" fmla="*/ 360532 h 415950"/>
                <a:gd name="connsiteX6" fmla="*/ 1068658 w 1872411"/>
                <a:gd name="connsiteY6" fmla="*/ 374387 h 415950"/>
                <a:gd name="connsiteX7" fmla="*/ 1013240 w 1872411"/>
                <a:gd name="connsiteY7" fmla="*/ 402096 h 415950"/>
                <a:gd name="connsiteX8" fmla="*/ 888549 w 1872411"/>
                <a:gd name="connsiteY8" fmla="*/ 388241 h 415950"/>
                <a:gd name="connsiteX9" fmla="*/ 833131 w 1872411"/>
                <a:gd name="connsiteY9" fmla="*/ 346678 h 415950"/>
                <a:gd name="connsiteX10" fmla="*/ 805421 w 1872411"/>
                <a:gd name="connsiteY10" fmla="*/ 318968 h 415950"/>
                <a:gd name="connsiteX11" fmla="*/ 736149 w 1872411"/>
                <a:gd name="connsiteY11" fmla="*/ 332823 h 415950"/>
                <a:gd name="connsiteX12" fmla="*/ 694585 w 1872411"/>
                <a:gd name="connsiteY12" fmla="*/ 374387 h 415950"/>
                <a:gd name="connsiteX13" fmla="*/ 569894 w 1872411"/>
                <a:gd name="connsiteY13" fmla="*/ 415950 h 415950"/>
                <a:gd name="connsiteX14" fmla="*/ 417494 w 1872411"/>
                <a:gd name="connsiteY14" fmla="*/ 402096 h 415950"/>
                <a:gd name="connsiteX15" fmla="*/ 334367 w 1872411"/>
                <a:gd name="connsiteY15" fmla="*/ 374387 h 415950"/>
                <a:gd name="connsiteX16" fmla="*/ 112694 w 1872411"/>
                <a:gd name="connsiteY16" fmla="*/ 388241 h 415950"/>
                <a:gd name="connsiteX17" fmla="*/ 71131 w 1872411"/>
                <a:gd name="connsiteY17" fmla="*/ 346678 h 415950"/>
                <a:gd name="connsiteX18" fmla="*/ 29567 w 1872411"/>
                <a:gd name="connsiteY18" fmla="*/ 332823 h 415950"/>
                <a:gd name="connsiteX19" fmla="*/ 1858 w 1872411"/>
                <a:gd name="connsiteY19" fmla="*/ 249696 h 415950"/>
                <a:gd name="connsiteX20" fmla="*/ 29567 w 1872411"/>
                <a:gd name="connsiteY20" fmla="*/ 166568 h 415950"/>
                <a:gd name="connsiteX21" fmla="*/ 168112 w 1872411"/>
                <a:gd name="connsiteY21" fmla="*/ 97296 h 415950"/>
                <a:gd name="connsiteX22" fmla="*/ 292803 w 1872411"/>
                <a:gd name="connsiteY22" fmla="*/ 83441 h 415950"/>
                <a:gd name="connsiteX23" fmla="*/ 403640 w 1872411"/>
                <a:gd name="connsiteY23" fmla="*/ 55732 h 415950"/>
                <a:gd name="connsiteX24" fmla="*/ 459058 w 1872411"/>
                <a:gd name="connsiteY24" fmla="*/ 41878 h 415950"/>
                <a:gd name="connsiteX25" fmla="*/ 514476 w 1872411"/>
                <a:gd name="connsiteY25" fmla="*/ 14168 h 415950"/>
                <a:gd name="connsiteX26" fmla="*/ 1484294 w 1872411"/>
                <a:gd name="connsiteY26" fmla="*/ 14168 h 415950"/>
                <a:gd name="connsiteX27" fmla="*/ 1553567 w 1872411"/>
                <a:gd name="connsiteY27" fmla="*/ 28023 h 415950"/>
                <a:gd name="connsiteX28" fmla="*/ 1595131 w 1872411"/>
                <a:gd name="connsiteY28" fmla="*/ 55732 h 415950"/>
                <a:gd name="connsiteX29" fmla="*/ 1636694 w 1872411"/>
                <a:gd name="connsiteY29" fmla="*/ 69587 h 415950"/>
                <a:gd name="connsiteX30" fmla="*/ 1719821 w 1872411"/>
                <a:gd name="connsiteY30" fmla="*/ 111150 h 415950"/>
                <a:gd name="connsiteX31" fmla="*/ 1761385 w 1872411"/>
                <a:gd name="connsiteY31" fmla="*/ 138859 h 415950"/>
                <a:gd name="connsiteX32" fmla="*/ 1816803 w 1872411"/>
                <a:gd name="connsiteY32" fmla="*/ 166568 h 415950"/>
                <a:gd name="connsiteX33" fmla="*/ 1872221 w 1872411"/>
                <a:gd name="connsiteY33" fmla="*/ 263550 h 415950"/>
                <a:gd name="connsiteX34" fmla="*/ 1816803 w 1872411"/>
                <a:gd name="connsiteY34" fmla="*/ 249696 h 415950"/>
                <a:gd name="connsiteX35" fmla="*/ 1844512 w 1872411"/>
                <a:gd name="connsiteY35" fmla="*/ 263550 h 4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2411" h="415950">
                  <a:moveTo>
                    <a:pt x="1844512" y="263550"/>
                  </a:moveTo>
                  <a:cubicBezTo>
                    <a:pt x="1837585" y="270477"/>
                    <a:pt x="1795353" y="276631"/>
                    <a:pt x="1775240" y="291259"/>
                  </a:cubicBezTo>
                  <a:cubicBezTo>
                    <a:pt x="1743548" y="314308"/>
                    <a:pt x="1724717" y="352650"/>
                    <a:pt x="1692112" y="374387"/>
                  </a:cubicBezTo>
                  <a:lnTo>
                    <a:pt x="1650549" y="402096"/>
                  </a:lnTo>
                  <a:cubicBezTo>
                    <a:pt x="1604367" y="397478"/>
                    <a:pt x="1558279" y="391801"/>
                    <a:pt x="1512003" y="388241"/>
                  </a:cubicBezTo>
                  <a:cubicBezTo>
                    <a:pt x="1262465" y="369046"/>
                    <a:pt x="1363188" y="398673"/>
                    <a:pt x="1248767" y="360532"/>
                  </a:cubicBezTo>
                  <a:cubicBezTo>
                    <a:pt x="1188731" y="365150"/>
                    <a:pt x="1127955" y="363923"/>
                    <a:pt x="1068658" y="374387"/>
                  </a:cubicBezTo>
                  <a:cubicBezTo>
                    <a:pt x="1048319" y="377976"/>
                    <a:pt x="1033832" y="400512"/>
                    <a:pt x="1013240" y="402096"/>
                  </a:cubicBezTo>
                  <a:cubicBezTo>
                    <a:pt x="971544" y="405303"/>
                    <a:pt x="930113" y="392859"/>
                    <a:pt x="888549" y="388241"/>
                  </a:cubicBezTo>
                  <a:cubicBezTo>
                    <a:pt x="870076" y="374387"/>
                    <a:pt x="850870" y="361460"/>
                    <a:pt x="833131" y="346678"/>
                  </a:cubicBezTo>
                  <a:cubicBezTo>
                    <a:pt x="823096" y="338316"/>
                    <a:pt x="818352" y="320815"/>
                    <a:pt x="805421" y="318968"/>
                  </a:cubicBezTo>
                  <a:cubicBezTo>
                    <a:pt x="782110" y="315638"/>
                    <a:pt x="759240" y="328205"/>
                    <a:pt x="736149" y="332823"/>
                  </a:cubicBezTo>
                  <a:cubicBezTo>
                    <a:pt x="722294" y="346678"/>
                    <a:pt x="712110" y="365625"/>
                    <a:pt x="694585" y="374387"/>
                  </a:cubicBezTo>
                  <a:cubicBezTo>
                    <a:pt x="655398" y="393980"/>
                    <a:pt x="569894" y="415950"/>
                    <a:pt x="569894" y="415950"/>
                  </a:cubicBezTo>
                  <a:cubicBezTo>
                    <a:pt x="519094" y="411332"/>
                    <a:pt x="467727" y="410961"/>
                    <a:pt x="417494" y="402096"/>
                  </a:cubicBezTo>
                  <a:cubicBezTo>
                    <a:pt x="388731" y="397020"/>
                    <a:pt x="334367" y="374387"/>
                    <a:pt x="334367" y="374387"/>
                  </a:cubicBezTo>
                  <a:cubicBezTo>
                    <a:pt x="246525" y="396347"/>
                    <a:pt x="203522" y="421269"/>
                    <a:pt x="112694" y="388241"/>
                  </a:cubicBezTo>
                  <a:cubicBezTo>
                    <a:pt x="94281" y="381545"/>
                    <a:pt x="87433" y="357546"/>
                    <a:pt x="71131" y="346678"/>
                  </a:cubicBezTo>
                  <a:cubicBezTo>
                    <a:pt x="58980" y="338577"/>
                    <a:pt x="43422" y="337441"/>
                    <a:pt x="29567" y="332823"/>
                  </a:cubicBezTo>
                  <a:cubicBezTo>
                    <a:pt x="20331" y="305114"/>
                    <a:pt x="-7378" y="277405"/>
                    <a:pt x="1858" y="249696"/>
                  </a:cubicBezTo>
                  <a:cubicBezTo>
                    <a:pt x="11094" y="221987"/>
                    <a:pt x="11321" y="189376"/>
                    <a:pt x="29567" y="166568"/>
                  </a:cubicBezTo>
                  <a:cubicBezTo>
                    <a:pt x="62411" y="125512"/>
                    <a:pt x="118195" y="104976"/>
                    <a:pt x="168112" y="97296"/>
                  </a:cubicBezTo>
                  <a:cubicBezTo>
                    <a:pt x="209445" y="90937"/>
                    <a:pt x="251239" y="88059"/>
                    <a:pt x="292803" y="83441"/>
                  </a:cubicBezTo>
                  <a:lnTo>
                    <a:pt x="403640" y="55732"/>
                  </a:lnTo>
                  <a:lnTo>
                    <a:pt x="459058" y="41878"/>
                  </a:lnTo>
                  <a:cubicBezTo>
                    <a:pt x="477531" y="32641"/>
                    <a:pt x="493894" y="15883"/>
                    <a:pt x="514476" y="14168"/>
                  </a:cubicBezTo>
                  <a:cubicBezTo>
                    <a:pt x="839340" y="-12904"/>
                    <a:pt x="1159032" y="5609"/>
                    <a:pt x="1484294" y="14168"/>
                  </a:cubicBezTo>
                  <a:cubicBezTo>
                    <a:pt x="1507385" y="18786"/>
                    <a:pt x="1531518" y="19755"/>
                    <a:pt x="1553567" y="28023"/>
                  </a:cubicBezTo>
                  <a:cubicBezTo>
                    <a:pt x="1569158" y="33870"/>
                    <a:pt x="1580238" y="48285"/>
                    <a:pt x="1595131" y="55732"/>
                  </a:cubicBezTo>
                  <a:cubicBezTo>
                    <a:pt x="1608193" y="62263"/>
                    <a:pt x="1623632" y="63056"/>
                    <a:pt x="1636694" y="69587"/>
                  </a:cubicBezTo>
                  <a:cubicBezTo>
                    <a:pt x="1744115" y="123298"/>
                    <a:pt x="1615359" y="76330"/>
                    <a:pt x="1719821" y="111150"/>
                  </a:cubicBezTo>
                  <a:cubicBezTo>
                    <a:pt x="1733676" y="120386"/>
                    <a:pt x="1746928" y="130598"/>
                    <a:pt x="1761385" y="138859"/>
                  </a:cubicBezTo>
                  <a:cubicBezTo>
                    <a:pt x="1779317" y="149106"/>
                    <a:pt x="1800937" y="153346"/>
                    <a:pt x="1816803" y="166568"/>
                  </a:cubicBezTo>
                  <a:cubicBezTo>
                    <a:pt x="1824643" y="173101"/>
                    <a:pt x="1875919" y="258003"/>
                    <a:pt x="1872221" y="263550"/>
                  </a:cubicBezTo>
                  <a:cubicBezTo>
                    <a:pt x="1861659" y="279393"/>
                    <a:pt x="1834482" y="256768"/>
                    <a:pt x="1816803" y="249696"/>
                  </a:cubicBezTo>
                  <a:cubicBezTo>
                    <a:pt x="1810739" y="247270"/>
                    <a:pt x="1851439" y="256623"/>
                    <a:pt x="1844512" y="263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Oval 17"/>
          <p:cNvSpPr/>
          <p:nvPr/>
        </p:nvSpPr>
        <p:spPr>
          <a:xfrm>
            <a:off x="2703169" y="2095499"/>
            <a:ext cx="878231"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a:solidFill>
                  <a:srgbClr val="0070C0"/>
                </a:solidFill>
                <a:latin typeface="Aharoni" pitchFamily="2" charset="-79"/>
                <a:cs typeface="Aharoni" pitchFamily="2" charset="-79"/>
              </a:rPr>
              <a:t>2</a:t>
            </a:r>
            <a:endParaRPr lang="en-GB" sz="4600" b="1" dirty="0">
              <a:solidFill>
                <a:srgbClr val="0070C0"/>
              </a:solidFill>
              <a:latin typeface="Aharoni" pitchFamily="2" charset="-79"/>
              <a:cs typeface="Aharoni" pitchFamily="2" charset="-79"/>
            </a:endParaRPr>
          </a:p>
        </p:txBody>
      </p:sp>
      <p:sp>
        <p:nvSpPr>
          <p:cNvPr id="19" name="TextBox 18"/>
          <p:cNvSpPr txBox="1"/>
          <p:nvPr/>
        </p:nvSpPr>
        <p:spPr>
          <a:xfrm>
            <a:off x="2209800" y="3128214"/>
            <a:ext cx="1791200" cy="1754326"/>
          </a:xfrm>
          <a:prstGeom prst="rect">
            <a:avLst/>
          </a:prstGeom>
          <a:noFill/>
        </p:spPr>
        <p:txBody>
          <a:bodyPr wrap="square" rtlCol="0">
            <a:spAutoFit/>
          </a:bodyPr>
          <a:lstStyle/>
          <a:p>
            <a:r>
              <a:rPr lang="en-US" kern="1600" dirty="0">
                <a:latin typeface="Cambria" pitchFamily="18" charset="0"/>
              </a:rPr>
              <a:t>Focus on areas (subject and geographical areas) where a vacuum</a:t>
            </a:r>
          </a:p>
          <a:p>
            <a:r>
              <a:rPr lang="en-US" kern="1600" dirty="0">
                <a:latin typeface="Cambria" pitchFamily="18" charset="0"/>
              </a:rPr>
              <a:t>and need exists</a:t>
            </a:r>
          </a:p>
        </p:txBody>
      </p:sp>
      <p:grpSp>
        <p:nvGrpSpPr>
          <p:cNvPr id="21" name="Group 20"/>
          <p:cNvGrpSpPr/>
          <p:nvPr/>
        </p:nvGrpSpPr>
        <p:grpSpPr>
          <a:xfrm>
            <a:off x="4190998" y="2209800"/>
            <a:ext cx="1913987" cy="4114032"/>
            <a:chOff x="0" y="2057400"/>
            <a:chExt cx="1828800" cy="4426527"/>
          </a:xfrm>
        </p:grpSpPr>
        <p:sp>
          <p:nvSpPr>
            <p:cNvPr id="22" name="Rectangle 21"/>
            <p:cNvSpPr/>
            <p:nvPr/>
          </p:nvSpPr>
          <p:spPr>
            <a:xfrm>
              <a:off x="0" y="2057400"/>
              <a:ext cx="1828800" cy="42672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0" y="6067977"/>
              <a:ext cx="1815135" cy="415950"/>
            </a:xfrm>
            <a:custGeom>
              <a:avLst/>
              <a:gdLst>
                <a:gd name="connsiteX0" fmla="*/ 1844512 w 1872411"/>
                <a:gd name="connsiteY0" fmla="*/ 263550 h 415950"/>
                <a:gd name="connsiteX1" fmla="*/ 1775240 w 1872411"/>
                <a:gd name="connsiteY1" fmla="*/ 291259 h 415950"/>
                <a:gd name="connsiteX2" fmla="*/ 1692112 w 1872411"/>
                <a:gd name="connsiteY2" fmla="*/ 374387 h 415950"/>
                <a:gd name="connsiteX3" fmla="*/ 1650549 w 1872411"/>
                <a:gd name="connsiteY3" fmla="*/ 402096 h 415950"/>
                <a:gd name="connsiteX4" fmla="*/ 1512003 w 1872411"/>
                <a:gd name="connsiteY4" fmla="*/ 388241 h 415950"/>
                <a:gd name="connsiteX5" fmla="*/ 1248767 w 1872411"/>
                <a:gd name="connsiteY5" fmla="*/ 360532 h 415950"/>
                <a:gd name="connsiteX6" fmla="*/ 1068658 w 1872411"/>
                <a:gd name="connsiteY6" fmla="*/ 374387 h 415950"/>
                <a:gd name="connsiteX7" fmla="*/ 1013240 w 1872411"/>
                <a:gd name="connsiteY7" fmla="*/ 402096 h 415950"/>
                <a:gd name="connsiteX8" fmla="*/ 888549 w 1872411"/>
                <a:gd name="connsiteY8" fmla="*/ 388241 h 415950"/>
                <a:gd name="connsiteX9" fmla="*/ 833131 w 1872411"/>
                <a:gd name="connsiteY9" fmla="*/ 346678 h 415950"/>
                <a:gd name="connsiteX10" fmla="*/ 805421 w 1872411"/>
                <a:gd name="connsiteY10" fmla="*/ 318968 h 415950"/>
                <a:gd name="connsiteX11" fmla="*/ 736149 w 1872411"/>
                <a:gd name="connsiteY11" fmla="*/ 332823 h 415950"/>
                <a:gd name="connsiteX12" fmla="*/ 694585 w 1872411"/>
                <a:gd name="connsiteY12" fmla="*/ 374387 h 415950"/>
                <a:gd name="connsiteX13" fmla="*/ 569894 w 1872411"/>
                <a:gd name="connsiteY13" fmla="*/ 415950 h 415950"/>
                <a:gd name="connsiteX14" fmla="*/ 417494 w 1872411"/>
                <a:gd name="connsiteY14" fmla="*/ 402096 h 415950"/>
                <a:gd name="connsiteX15" fmla="*/ 334367 w 1872411"/>
                <a:gd name="connsiteY15" fmla="*/ 374387 h 415950"/>
                <a:gd name="connsiteX16" fmla="*/ 112694 w 1872411"/>
                <a:gd name="connsiteY16" fmla="*/ 388241 h 415950"/>
                <a:gd name="connsiteX17" fmla="*/ 71131 w 1872411"/>
                <a:gd name="connsiteY17" fmla="*/ 346678 h 415950"/>
                <a:gd name="connsiteX18" fmla="*/ 29567 w 1872411"/>
                <a:gd name="connsiteY18" fmla="*/ 332823 h 415950"/>
                <a:gd name="connsiteX19" fmla="*/ 1858 w 1872411"/>
                <a:gd name="connsiteY19" fmla="*/ 249696 h 415950"/>
                <a:gd name="connsiteX20" fmla="*/ 29567 w 1872411"/>
                <a:gd name="connsiteY20" fmla="*/ 166568 h 415950"/>
                <a:gd name="connsiteX21" fmla="*/ 168112 w 1872411"/>
                <a:gd name="connsiteY21" fmla="*/ 97296 h 415950"/>
                <a:gd name="connsiteX22" fmla="*/ 292803 w 1872411"/>
                <a:gd name="connsiteY22" fmla="*/ 83441 h 415950"/>
                <a:gd name="connsiteX23" fmla="*/ 403640 w 1872411"/>
                <a:gd name="connsiteY23" fmla="*/ 55732 h 415950"/>
                <a:gd name="connsiteX24" fmla="*/ 459058 w 1872411"/>
                <a:gd name="connsiteY24" fmla="*/ 41878 h 415950"/>
                <a:gd name="connsiteX25" fmla="*/ 514476 w 1872411"/>
                <a:gd name="connsiteY25" fmla="*/ 14168 h 415950"/>
                <a:gd name="connsiteX26" fmla="*/ 1484294 w 1872411"/>
                <a:gd name="connsiteY26" fmla="*/ 14168 h 415950"/>
                <a:gd name="connsiteX27" fmla="*/ 1553567 w 1872411"/>
                <a:gd name="connsiteY27" fmla="*/ 28023 h 415950"/>
                <a:gd name="connsiteX28" fmla="*/ 1595131 w 1872411"/>
                <a:gd name="connsiteY28" fmla="*/ 55732 h 415950"/>
                <a:gd name="connsiteX29" fmla="*/ 1636694 w 1872411"/>
                <a:gd name="connsiteY29" fmla="*/ 69587 h 415950"/>
                <a:gd name="connsiteX30" fmla="*/ 1719821 w 1872411"/>
                <a:gd name="connsiteY30" fmla="*/ 111150 h 415950"/>
                <a:gd name="connsiteX31" fmla="*/ 1761385 w 1872411"/>
                <a:gd name="connsiteY31" fmla="*/ 138859 h 415950"/>
                <a:gd name="connsiteX32" fmla="*/ 1816803 w 1872411"/>
                <a:gd name="connsiteY32" fmla="*/ 166568 h 415950"/>
                <a:gd name="connsiteX33" fmla="*/ 1872221 w 1872411"/>
                <a:gd name="connsiteY33" fmla="*/ 263550 h 415950"/>
                <a:gd name="connsiteX34" fmla="*/ 1816803 w 1872411"/>
                <a:gd name="connsiteY34" fmla="*/ 249696 h 415950"/>
                <a:gd name="connsiteX35" fmla="*/ 1844512 w 1872411"/>
                <a:gd name="connsiteY35" fmla="*/ 263550 h 4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2411" h="415950">
                  <a:moveTo>
                    <a:pt x="1844512" y="263550"/>
                  </a:moveTo>
                  <a:cubicBezTo>
                    <a:pt x="1837585" y="270477"/>
                    <a:pt x="1795353" y="276631"/>
                    <a:pt x="1775240" y="291259"/>
                  </a:cubicBezTo>
                  <a:cubicBezTo>
                    <a:pt x="1743548" y="314308"/>
                    <a:pt x="1724717" y="352650"/>
                    <a:pt x="1692112" y="374387"/>
                  </a:cubicBezTo>
                  <a:lnTo>
                    <a:pt x="1650549" y="402096"/>
                  </a:lnTo>
                  <a:cubicBezTo>
                    <a:pt x="1604367" y="397478"/>
                    <a:pt x="1558279" y="391801"/>
                    <a:pt x="1512003" y="388241"/>
                  </a:cubicBezTo>
                  <a:cubicBezTo>
                    <a:pt x="1262465" y="369046"/>
                    <a:pt x="1363188" y="398673"/>
                    <a:pt x="1248767" y="360532"/>
                  </a:cubicBezTo>
                  <a:cubicBezTo>
                    <a:pt x="1188731" y="365150"/>
                    <a:pt x="1127955" y="363923"/>
                    <a:pt x="1068658" y="374387"/>
                  </a:cubicBezTo>
                  <a:cubicBezTo>
                    <a:pt x="1048319" y="377976"/>
                    <a:pt x="1033832" y="400512"/>
                    <a:pt x="1013240" y="402096"/>
                  </a:cubicBezTo>
                  <a:cubicBezTo>
                    <a:pt x="971544" y="405303"/>
                    <a:pt x="930113" y="392859"/>
                    <a:pt x="888549" y="388241"/>
                  </a:cubicBezTo>
                  <a:cubicBezTo>
                    <a:pt x="870076" y="374387"/>
                    <a:pt x="850870" y="361460"/>
                    <a:pt x="833131" y="346678"/>
                  </a:cubicBezTo>
                  <a:cubicBezTo>
                    <a:pt x="823096" y="338316"/>
                    <a:pt x="818352" y="320815"/>
                    <a:pt x="805421" y="318968"/>
                  </a:cubicBezTo>
                  <a:cubicBezTo>
                    <a:pt x="782110" y="315638"/>
                    <a:pt x="759240" y="328205"/>
                    <a:pt x="736149" y="332823"/>
                  </a:cubicBezTo>
                  <a:cubicBezTo>
                    <a:pt x="722294" y="346678"/>
                    <a:pt x="712110" y="365625"/>
                    <a:pt x="694585" y="374387"/>
                  </a:cubicBezTo>
                  <a:cubicBezTo>
                    <a:pt x="655398" y="393980"/>
                    <a:pt x="569894" y="415950"/>
                    <a:pt x="569894" y="415950"/>
                  </a:cubicBezTo>
                  <a:cubicBezTo>
                    <a:pt x="519094" y="411332"/>
                    <a:pt x="467727" y="410961"/>
                    <a:pt x="417494" y="402096"/>
                  </a:cubicBezTo>
                  <a:cubicBezTo>
                    <a:pt x="388731" y="397020"/>
                    <a:pt x="334367" y="374387"/>
                    <a:pt x="334367" y="374387"/>
                  </a:cubicBezTo>
                  <a:cubicBezTo>
                    <a:pt x="246525" y="396347"/>
                    <a:pt x="203522" y="421269"/>
                    <a:pt x="112694" y="388241"/>
                  </a:cubicBezTo>
                  <a:cubicBezTo>
                    <a:pt x="94281" y="381545"/>
                    <a:pt x="87433" y="357546"/>
                    <a:pt x="71131" y="346678"/>
                  </a:cubicBezTo>
                  <a:cubicBezTo>
                    <a:pt x="58980" y="338577"/>
                    <a:pt x="43422" y="337441"/>
                    <a:pt x="29567" y="332823"/>
                  </a:cubicBezTo>
                  <a:cubicBezTo>
                    <a:pt x="20331" y="305114"/>
                    <a:pt x="-7378" y="277405"/>
                    <a:pt x="1858" y="249696"/>
                  </a:cubicBezTo>
                  <a:cubicBezTo>
                    <a:pt x="11094" y="221987"/>
                    <a:pt x="11321" y="189376"/>
                    <a:pt x="29567" y="166568"/>
                  </a:cubicBezTo>
                  <a:cubicBezTo>
                    <a:pt x="62411" y="125512"/>
                    <a:pt x="118195" y="104976"/>
                    <a:pt x="168112" y="97296"/>
                  </a:cubicBezTo>
                  <a:cubicBezTo>
                    <a:pt x="209445" y="90937"/>
                    <a:pt x="251239" y="88059"/>
                    <a:pt x="292803" y="83441"/>
                  </a:cubicBezTo>
                  <a:lnTo>
                    <a:pt x="403640" y="55732"/>
                  </a:lnTo>
                  <a:lnTo>
                    <a:pt x="459058" y="41878"/>
                  </a:lnTo>
                  <a:cubicBezTo>
                    <a:pt x="477531" y="32641"/>
                    <a:pt x="493894" y="15883"/>
                    <a:pt x="514476" y="14168"/>
                  </a:cubicBezTo>
                  <a:cubicBezTo>
                    <a:pt x="839340" y="-12904"/>
                    <a:pt x="1159032" y="5609"/>
                    <a:pt x="1484294" y="14168"/>
                  </a:cubicBezTo>
                  <a:cubicBezTo>
                    <a:pt x="1507385" y="18786"/>
                    <a:pt x="1531518" y="19755"/>
                    <a:pt x="1553567" y="28023"/>
                  </a:cubicBezTo>
                  <a:cubicBezTo>
                    <a:pt x="1569158" y="33870"/>
                    <a:pt x="1580238" y="48285"/>
                    <a:pt x="1595131" y="55732"/>
                  </a:cubicBezTo>
                  <a:cubicBezTo>
                    <a:pt x="1608193" y="62263"/>
                    <a:pt x="1623632" y="63056"/>
                    <a:pt x="1636694" y="69587"/>
                  </a:cubicBezTo>
                  <a:cubicBezTo>
                    <a:pt x="1744115" y="123298"/>
                    <a:pt x="1615359" y="76330"/>
                    <a:pt x="1719821" y="111150"/>
                  </a:cubicBezTo>
                  <a:cubicBezTo>
                    <a:pt x="1733676" y="120386"/>
                    <a:pt x="1746928" y="130598"/>
                    <a:pt x="1761385" y="138859"/>
                  </a:cubicBezTo>
                  <a:cubicBezTo>
                    <a:pt x="1779317" y="149106"/>
                    <a:pt x="1800937" y="153346"/>
                    <a:pt x="1816803" y="166568"/>
                  </a:cubicBezTo>
                  <a:cubicBezTo>
                    <a:pt x="1824643" y="173101"/>
                    <a:pt x="1875919" y="258003"/>
                    <a:pt x="1872221" y="263550"/>
                  </a:cubicBezTo>
                  <a:cubicBezTo>
                    <a:pt x="1861659" y="279393"/>
                    <a:pt x="1834482" y="256768"/>
                    <a:pt x="1816803" y="249696"/>
                  </a:cubicBezTo>
                  <a:cubicBezTo>
                    <a:pt x="1810739" y="247270"/>
                    <a:pt x="1851439" y="256623"/>
                    <a:pt x="1844512" y="263550"/>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Oval 23"/>
          <p:cNvSpPr/>
          <p:nvPr/>
        </p:nvSpPr>
        <p:spPr>
          <a:xfrm>
            <a:off x="4724399" y="1676399"/>
            <a:ext cx="838201"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a:solidFill>
                  <a:srgbClr val="0070C0"/>
                </a:solidFill>
                <a:latin typeface="Aharoni" pitchFamily="2" charset="-79"/>
                <a:cs typeface="Aharoni" pitchFamily="2" charset="-79"/>
              </a:rPr>
              <a:t>3</a:t>
            </a:r>
            <a:endParaRPr lang="en-GB" sz="4600" b="1" dirty="0">
              <a:solidFill>
                <a:srgbClr val="0070C0"/>
              </a:solidFill>
              <a:latin typeface="Aharoni" pitchFamily="2" charset="-79"/>
              <a:cs typeface="Aharoni" pitchFamily="2" charset="-79"/>
            </a:endParaRPr>
          </a:p>
        </p:txBody>
      </p:sp>
      <p:sp>
        <p:nvSpPr>
          <p:cNvPr id="25" name="TextBox 24"/>
          <p:cNvSpPr txBox="1"/>
          <p:nvPr/>
        </p:nvSpPr>
        <p:spPr>
          <a:xfrm>
            <a:off x="4368799" y="2743199"/>
            <a:ext cx="1447801" cy="1200329"/>
          </a:xfrm>
          <a:prstGeom prst="rect">
            <a:avLst/>
          </a:prstGeom>
          <a:noFill/>
        </p:spPr>
        <p:txBody>
          <a:bodyPr wrap="square" rtlCol="0">
            <a:spAutoFit/>
          </a:bodyPr>
          <a:lstStyle/>
          <a:p>
            <a:r>
              <a:rPr lang="en-US" dirty="0">
                <a:latin typeface="Cambria" pitchFamily="18" charset="0"/>
              </a:rPr>
              <a:t>Ensuring outcomes, rather than just outputs</a:t>
            </a:r>
          </a:p>
        </p:txBody>
      </p:sp>
      <p:grpSp>
        <p:nvGrpSpPr>
          <p:cNvPr id="4" name="Group 3"/>
          <p:cNvGrpSpPr/>
          <p:nvPr/>
        </p:nvGrpSpPr>
        <p:grpSpPr>
          <a:xfrm>
            <a:off x="6090115" y="2514600"/>
            <a:ext cx="3053885" cy="3808808"/>
            <a:chOff x="5377036" y="2362200"/>
            <a:chExt cx="2286000" cy="4121727"/>
          </a:xfrm>
          <a:solidFill>
            <a:srgbClr val="97E4FF"/>
          </a:solidFill>
        </p:grpSpPr>
        <p:sp>
          <p:nvSpPr>
            <p:cNvPr id="26" name="Rectangle 25"/>
            <p:cNvSpPr/>
            <p:nvPr/>
          </p:nvSpPr>
          <p:spPr>
            <a:xfrm>
              <a:off x="5377036" y="2362200"/>
              <a:ext cx="2286000" cy="396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5424831" y="6067977"/>
              <a:ext cx="2157569" cy="415950"/>
            </a:xfrm>
            <a:custGeom>
              <a:avLst/>
              <a:gdLst>
                <a:gd name="connsiteX0" fmla="*/ 1844512 w 1872411"/>
                <a:gd name="connsiteY0" fmla="*/ 263550 h 415950"/>
                <a:gd name="connsiteX1" fmla="*/ 1775240 w 1872411"/>
                <a:gd name="connsiteY1" fmla="*/ 291259 h 415950"/>
                <a:gd name="connsiteX2" fmla="*/ 1692112 w 1872411"/>
                <a:gd name="connsiteY2" fmla="*/ 374387 h 415950"/>
                <a:gd name="connsiteX3" fmla="*/ 1650549 w 1872411"/>
                <a:gd name="connsiteY3" fmla="*/ 402096 h 415950"/>
                <a:gd name="connsiteX4" fmla="*/ 1512003 w 1872411"/>
                <a:gd name="connsiteY4" fmla="*/ 388241 h 415950"/>
                <a:gd name="connsiteX5" fmla="*/ 1248767 w 1872411"/>
                <a:gd name="connsiteY5" fmla="*/ 360532 h 415950"/>
                <a:gd name="connsiteX6" fmla="*/ 1068658 w 1872411"/>
                <a:gd name="connsiteY6" fmla="*/ 374387 h 415950"/>
                <a:gd name="connsiteX7" fmla="*/ 1013240 w 1872411"/>
                <a:gd name="connsiteY7" fmla="*/ 402096 h 415950"/>
                <a:gd name="connsiteX8" fmla="*/ 888549 w 1872411"/>
                <a:gd name="connsiteY8" fmla="*/ 388241 h 415950"/>
                <a:gd name="connsiteX9" fmla="*/ 833131 w 1872411"/>
                <a:gd name="connsiteY9" fmla="*/ 346678 h 415950"/>
                <a:gd name="connsiteX10" fmla="*/ 805421 w 1872411"/>
                <a:gd name="connsiteY10" fmla="*/ 318968 h 415950"/>
                <a:gd name="connsiteX11" fmla="*/ 736149 w 1872411"/>
                <a:gd name="connsiteY11" fmla="*/ 332823 h 415950"/>
                <a:gd name="connsiteX12" fmla="*/ 694585 w 1872411"/>
                <a:gd name="connsiteY12" fmla="*/ 374387 h 415950"/>
                <a:gd name="connsiteX13" fmla="*/ 569894 w 1872411"/>
                <a:gd name="connsiteY13" fmla="*/ 415950 h 415950"/>
                <a:gd name="connsiteX14" fmla="*/ 417494 w 1872411"/>
                <a:gd name="connsiteY14" fmla="*/ 402096 h 415950"/>
                <a:gd name="connsiteX15" fmla="*/ 334367 w 1872411"/>
                <a:gd name="connsiteY15" fmla="*/ 374387 h 415950"/>
                <a:gd name="connsiteX16" fmla="*/ 112694 w 1872411"/>
                <a:gd name="connsiteY16" fmla="*/ 388241 h 415950"/>
                <a:gd name="connsiteX17" fmla="*/ 71131 w 1872411"/>
                <a:gd name="connsiteY17" fmla="*/ 346678 h 415950"/>
                <a:gd name="connsiteX18" fmla="*/ 29567 w 1872411"/>
                <a:gd name="connsiteY18" fmla="*/ 332823 h 415950"/>
                <a:gd name="connsiteX19" fmla="*/ 1858 w 1872411"/>
                <a:gd name="connsiteY19" fmla="*/ 249696 h 415950"/>
                <a:gd name="connsiteX20" fmla="*/ 29567 w 1872411"/>
                <a:gd name="connsiteY20" fmla="*/ 166568 h 415950"/>
                <a:gd name="connsiteX21" fmla="*/ 168112 w 1872411"/>
                <a:gd name="connsiteY21" fmla="*/ 97296 h 415950"/>
                <a:gd name="connsiteX22" fmla="*/ 292803 w 1872411"/>
                <a:gd name="connsiteY22" fmla="*/ 83441 h 415950"/>
                <a:gd name="connsiteX23" fmla="*/ 403640 w 1872411"/>
                <a:gd name="connsiteY23" fmla="*/ 55732 h 415950"/>
                <a:gd name="connsiteX24" fmla="*/ 459058 w 1872411"/>
                <a:gd name="connsiteY24" fmla="*/ 41878 h 415950"/>
                <a:gd name="connsiteX25" fmla="*/ 514476 w 1872411"/>
                <a:gd name="connsiteY25" fmla="*/ 14168 h 415950"/>
                <a:gd name="connsiteX26" fmla="*/ 1484294 w 1872411"/>
                <a:gd name="connsiteY26" fmla="*/ 14168 h 415950"/>
                <a:gd name="connsiteX27" fmla="*/ 1553567 w 1872411"/>
                <a:gd name="connsiteY27" fmla="*/ 28023 h 415950"/>
                <a:gd name="connsiteX28" fmla="*/ 1595131 w 1872411"/>
                <a:gd name="connsiteY28" fmla="*/ 55732 h 415950"/>
                <a:gd name="connsiteX29" fmla="*/ 1636694 w 1872411"/>
                <a:gd name="connsiteY29" fmla="*/ 69587 h 415950"/>
                <a:gd name="connsiteX30" fmla="*/ 1719821 w 1872411"/>
                <a:gd name="connsiteY30" fmla="*/ 111150 h 415950"/>
                <a:gd name="connsiteX31" fmla="*/ 1761385 w 1872411"/>
                <a:gd name="connsiteY31" fmla="*/ 138859 h 415950"/>
                <a:gd name="connsiteX32" fmla="*/ 1816803 w 1872411"/>
                <a:gd name="connsiteY32" fmla="*/ 166568 h 415950"/>
                <a:gd name="connsiteX33" fmla="*/ 1872221 w 1872411"/>
                <a:gd name="connsiteY33" fmla="*/ 263550 h 415950"/>
                <a:gd name="connsiteX34" fmla="*/ 1816803 w 1872411"/>
                <a:gd name="connsiteY34" fmla="*/ 249696 h 415950"/>
                <a:gd name="connsiteX35" fmla="*/ 1844512 w 1872411"/>
                <a:gd name="connsiteY35" fmla="*/ 263550 h 4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2411" h="415950">
                  <a:moveTo>
                    <a:pt x="1844512" y="263550"/>
                  </a:moveTo>
                  <a:cubicBezTo>
                    <a:pt x="1837585" y="270477"/>
                    <a:pt x="1795353" y="276631"/>
                    <a:pt x="1775240" y="291259"/>
                  </a:cubicBezTo>
                  <a:cubicBezTo>
                    <a:pt x="1743548" y="314308"/>
                    <a:pt x="1724717" y="352650"/>
                    <a:pt x="1692112" y="374387"/>
                  </a:cubicBezTo>
                  <a:lnTo>
                    <a:pt x="1650549" y="402096"/>
                  </a:lnTo>
                  <a:cubicBezTo>
                    <a:pt x="1604367" y="397478"/>
                    <a:pt x="1558279" y="391801"/>
                    <a:pt x="1512003" y="388241"/>
                  </a:cubicBezTo>
                  <a:cubicBezTo>
                    <a:pt x="1262465" y="369046"/>
                    <a:pt x="1363188" y="398673"/>
                    <a:pt x="1248767" y="360532"/>
                  </a:cubicBezTo>
                  <a:cubicBezTo>
                    <a:pt x="1188731" y="365150"/>
                    <a:pt x="1127955" y="363923"/>
                    <a:pt x="1068658" y="374387"/>
                  </a:cubicBezTo>
                  <a:cubicBezTo>
                    <a:pt x="1048319" y="377976"/>
                    <a:pt x="1033832" y="400512"/>
                    <a:pt x="1013240" y="402096"/>
                  </a:cubicBezTo>
                  <a:cubicBezTo>
                    <a:pt x="971544" y="405303"/>
                    <a:pt x="930113" y="392859"/>
                    <a:pt x="888549" y="388241"/>
                  </a:cubicBezTo>
                  <a:cubicBezTo>
                    <a:pt x="870076" y="374387"/>
                    <a:pt x="850870" y="361460"/>
                    <a:pt x="833131" y="346678"/>
                  </a:cubicBezTo>
                  <a:cubicBezTo>
                    <a:pt x="823096" y="338316"/>
                    <a:pt x="818352" y="320815"/>
                    <a:pt x="805421" y="318968"/>
                  </a:cubicBezTo>
                  <a:cubicBezTo>
                    <a:pt x="782110" y="315638"/>
                    <a:pt x="759240" y="328205"/>
                    <a:pt x="736149" y="332823"/>
                  </a:cubicBezTo>
                  <a:cubicBezTo>
                    <a:pt x="722294" y="346678"/>
                    <a:pt x="712110" y="365625"/>
                    <a:pt x="694585" y="374387"/>
                  </a:cubicBezTo>
                  <a:cubicBezTo>
                    <a:pt x="655398" y="393980"/>
                    <a:pt x="569894" y="415950"/>
                    <a:pt x="569894" y="415950"/>
                  </a:cubicBezTo>
                  <a:cubicBezTo>
                    <a:pt x="519094" y="411332"/>
                    <a:pt x="467727" y="410961"/>
                    <a:pt x="417494" y="402096"/>
                  </a:cubicBezTo>
                  <a:cubicBezTo>
                    <a:pt x="388731" y="397020"/>
                    <a:pt x="334367" y="374387"/>
                    <a:pt x="334367" y="374387"/>
                  </a:cubicBezTo>
                  <a:cubicBezTo>
                    <a:pt x="246525" y="396347"/>
                    <a:pt x="203522" y="421269"/>
                    <a:pt x="112694" y="388241"/>
                  </a:cubicBezTo>
                  <a:cubicBezTo>
                    <a:pt x="94281" y="381545"/>
                    <a:pt x="87433" y="357546"/>
                    <a:pt x="71131" y="346678"/>
                  </a:cubicBezTo>
                  <a:cubicBezTo>
                    <a:pt x="58980" y="338577"/>
                    <a:pt x="43422" y="337441"/>
                    <a:pt x="29567" y="332823"/>
                  </a:cubicBezTo>
                  <a:cubicBezTo>
                    <a:pt x="20331" y="305114"/>
                    <a:pt x="-7378" y="277405"/>
                    <a:pt x="1858" y="249696"/>
                  </a:cubicBezTo>
                  <a:cubicBezTo>
                    <a:pt x="11094" y="221987"/>
                    <a:pt x="11321" y="189376"/>
                    <a:pt x="29567" y="166568"/>
                  </a:cubicBezTo>
                  <a:cubicBezTo>
                    <a:pt x="62411" y="125512"/>
                    <a:pt x="118195" y="104976"/>
                    <a:pt x="168112" y="97296"/>
                  </a:cubicBezTo>
                  <a:cubicBezTo>
                    <a:pt x="209445" y="90937"/>
                    <a:pt x="251239" y="88059"/>
                    <a:pt x="292803" y="83441"/>
                  </a:cubicBezTo>
                  <a:lnTo>
                    <a:pt x="403640" y="55732"/>
                  </a:lnTo>
                  <a:lnTo>
                    <a:pt x="459058" y="41878"/>
                  </a:lnTo>
                  <a:cubicBezTo>
                    <a:pt x="477531" y="32641"/>
                    <a:pt x="493894" y="15883"/>
                    <a:pt x="514476" y="14168"/>
                  </a:cubicBezTo>
                  <a:cubicBezTo>
                    <a:pt x="839340" y="-12904"/>
                    <a:pt x="1159032" y="5609"/>
                    <a:pt x="1484294" y="14168"/>
                  </a:cubicBezTo>
                  <a:cubicBezTo>
                    <a:pt x="1507385" y="18786"/>
                    <a:pt x="1531518" y="19755"/>
                    <a:pt x="1553567" y="28023"/>
                  </a:cubicBezTo>
                  <a:cubicBezTo>
                    <a:pt x="1569158" y="33870"/>
                    <a:pt x="1580238" y="48285"/>
                    <a:pt x="1595131" y="55732"/>
                  </a:cubicBezTo>
                  <a:cubicBezTo>
                    <a:pt x="1608193" y="62263"/>
                    <a:pt x="1623632" y="63056"/>
                    <a:pt x="1636694" y="69587"/>
                  </a:cubicBezTo>
                  <a:cubicBezTo>
                    <a:pt x="1744115" y="123298"/>
                    <a:pt x="1615359" y="76330"/>
                    <a:pt x="1719821" y="111150"/>
                  </a:cubicBezTo>
                  <a:cubicBezTo>
                    <a:pt x="1733676" y="120386"/>
                    <a:pt x="1746928" y="130598"/>
                    <a:pt x="1761385" y="138859"/>
                  </a:cubicBezTo>
                  <a:cubicBezTo>
                    <a:pt x="1779317" y="149106"/>
                    <a:pt x="1800937" y="153346"/>
                    <a:pt x="1816803" y="166568"/>
                  </a:cubicBezTo>
                  <a:cubicBezTo>
                    <a:pt x="1824643" y="173101"/>
                    <a:pt x="1875919" y="258003"/>
                    <a:pt x="1872221" y="263550"/>
                  </a:cubicBezTo>
                  <a:cubicBezTo>
                    <a:pt x="1861659" y="279393"/>
                    <a:pt x="1834482" y="256768"/>
                    <a:pt x="1816803" y="249696"/>
                  </a:cubicBezTo>
                  <a:cubicBezTo>
                    <a:pt x="1810739" y="247270"/>
                    <a:pt x="1851439" y="256623"/>
                    <a:pt x="1844512" y="263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Oval 27"/>
          <p:cNvSpPr/>
          <p:nvPr/>
        </p:nvSpPr>
        <p:spPr>
          <a:xfrm>
            <a:off x="7194890" y="2095499"/>
            <a:ext cx="88231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a:solidFill>
                  <a:srgbClr val="0070C0"/>
                </a:solidFill>
                <a:latin typeface="Aharoni" pitchFamily="2" charset="-79"/>
                <a:cs typeface="Aharoni" pitchFamily="2" charset="-79"/>
              </a:rPr>
              <a:t>4</a:t>
            </a:r>
            <a:endParaRPr lang="en-GB" sz="4600" b="1" dirty="0">
              <a:solidFill>
                <a:srgbClr val="0070C0"/>
              </a:solidFill>
              <a:latin typeface="Aharoni" pitchFamily="2" charset="-79"/>
              <a:cs typeface="Aharoni" pitchFamily="2" charset="-79"/>
            </a:endParaRPr>
          </a:p>
        </p:txBody>
      </p:sp>
      <p:sp>
        <p:nvSpPr>
          <p:cNvPr id="29" name="TextBox 28"/>
          <p:cNvSpPr txBox="1"/>
          <p:nvPr/>
        </p:nvSpPr>
        <p:spPr>
          <a:xfrm>
            <a:off x="6400800" y="3128214"/>
            <a:ext cx="2438400" cy="2862322"/>
          </a:xfrm>
          <a:prstGeom prst="rect">
            <a:avLst/>
          </a:prstGeom>
          <a:noFill/>
        </p:spPr>
        <p:txBody>
          <a:bodyPr wrap="square" rtlCol="0">
            <a:spAutoFit/>
          </a:bodyPr>
          <a:lstStyle/>
          <a:p>
            <a:r>
              <a:rPr lang="en-US" dirty="0">
                <a:latin typeface="Cambria" pitchFamily="18" charset="0"/>
              </a:rPr>
              <a:t>Carved a niche for itself in research, advocacy and networking on several issues of public interest (</a:t>
            </a:r>
            <a:r>
              <a:rPr lang="en-US" dirty="0" err="1">
                <a:latin typeface="Cambria" pitchFamily="18" charset="0"/>
              </a:rPr>
              <a:t>modelled</a:t>
            </a:r>
            <a:r>
              <a:rPr lang="en-US" dirty="0">
                <a:latin typeface="Cambria" pitchFamily="18" charset="0"/>
              </a:rPr>
              <a:t> on an evidence-based policy advocacy and capacity building approach)</a:t>
            </a:r>
          </a:p>
        </p:txBody>
      </p:sp>
    </p:spTree>
    <p:extLst>
      <p:ext uri="{BB962C8B-B14F-4D97-AF65-F5344CB8AC3E}">
        <p14:creationId xmlns:p14="http://schemas.microsoft.com/office/powerpoint/2010/main" val="396329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3276600" cy="1844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5867400" cy="184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42593" y="1945957"/>
            <a:ext cx="7096607" cy="492443"/>
          </a:xfrm>
          <a:prstGeom prst="rect">
            <a:avLst/>
          </a:prstGeom>
          <a:noFill/>
        </p:spPr>
        <p:txBody>
          <a:bodyPr wrap="square" rtlCol="0">
            <a:spAutoFit/>
          </a:bodyPr>
          <a:lstStyle/>
          <a:p>
            <a:pPr algn="ctr"/>
            <a:r>
              <a:rPr lang="en-GB" sz="2600" b="1" dirty="0">
                <a:solidFill>
                  <a:srgbClr val="0070C0"/>
                </a:solidFill>
                <a:latin typeface="Cambria" pitchFamily="18" charset="0"/>
              </a:rPr>
              <a:t>Programme Areas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230514"/>
            <a:ext cx="1513992" cy="1614098"/>
          </a:xfrm>
          <a:prstGeom prst="rect">
            <a:avLst/>
          </a:prstGeom>
        </p:spPr>
      </p:pic>
      <p:sp>
        <p:nvSpPr>
          <p:cNvPr id="6" name="TextBox 5"/>
          <p:cNvSpPr txBox="1"/>
          <p:nvPr/>
        </p:nvSpPr>
        <p:spPr>
          <a:xfrm>
            <a:off x="304800" y="683620"/>
            <a:ext cx="3352800" cy="707886"/>
          </a:xfrm>
          <a:prstGeom prst="rect">
            <a:avLst/>
          </a:prstGeom>
          <a:noFill/>
        </p:spPr>
        <p:txBody>
          <a:bodyPr wrap="square" rtlCol="0">
            <a:spAutoFit/>
          </a:bodyPr>
          <a:lstStyle/>
          <a:p>
            <a:r>
              <a:rPr lang="en-GB" sz="4000" dirty="0"/>
              <a:t>Focus  </a:t>
            </a:r>
            <a:r>
              <a:rPr lang="en-GB" sz="4000" dirty="0">
                <a:solidFill>
                  <a:schemeClr val="bg1"/>
                </a:solidFill>
              </a:rPr>
              <a:t>Areas</a:t>
            </a:r>
          </a:p>
        </p:txBody>
      </p:sp>
      <p:sp>
        <p:nvSpPr>
          <p:cNvPr id="11" name="Rectangle 10"/>
          <p:cNvSpPr/>
          <p:nvPr/>
        </p:nvSpPr>
        <p:spPr>
          <a:xfrm>
            <a:off x="0" y="1981200"/>
            <a:ext cx="1524000" cy="4876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10063" y="2337054"/>
            <a:ext cx="553998" cy="4216146"/>
          </a:xfrm>
          <a:prstGeom prst="rect">
            <a:avLst/>
          </a:prstGeom>
          <a:noFill/>
        </p:spPr>
        <p:txBody>
          <a:bodyPr vert="vert270" wrap="square" rtlCol="0">
            <a:spAutoFit/>
          </a:bodyPr>
          <a:lstStyle/>
          <a:p>
            <a:pPr algn="ctr"/>
            <a:r>
              <a:rPr lang="en-GB" sz="2400" b="1" dirty="0">
                <a:solidFill>
                  <a:schemeClr val="bg1"/>
                </a:solidFill>
              </a:rPr>
              <a:t>Topics (Current and Future)</a:t>
            </a:r>
          </a:p>
        </p:txBody>
      </p:sp>
      <p:sp>
        <p:nvSpPr>
          <p:cNvPr id="12" name="TextBox 11"/>
          <p:cNvSpPr txBox="1"/>
          <p:nvPr/>
        </p:nvSpPr>
        <p:spPr>
          <a:xfrm>
            <a:off x="1828801" y="2514600"/>
            <a:ext cx="1981200" cy="3231654"/>
          </a:xfrm>
          <a:prstGeom prst="rect">
            <a:avLst/>
          </a:prstGeom>
          <a:noFill/>
        </p:spPr>
        <p:txBody>
          <a:bodyPr wrap="square" rtlCol="0">
            <a:spAutoFit/>
          </a:bodyPr>
          <a:lstStyle/>
          <a:p>
            <a:r>
              <a:rPr lang="en-GB" sz="1700" b="1" dirty="0">
                <a:latin typeface="Cambria" pitchFamily="18" charset="0"/>
              </a:rPr>
              <a:t>Rules-based Trade</a:t>
            </a:r>
          </a:p>
          <a:p>
            <a:endParaRPr lang="en-GB" sz="1700" dirty="0">
              <a:latin typeface="Cambria" pitchFamily="18" charset="0"/>
            </a:endParaRPr>
          </a:p>
          <a:p>
            <a:pPr marL="285750" indent="-285750">
              <a:buFont typeface="Arial" pitchFamily="34" charset="0"/>
              <a:buChar char="•"/>
            </a:pPr>
            <a:r>
              <a:rPr lang="en-US" sz="1700" dirty="0">
                <a:latin typeface="Cambria" pitchFamily="18" charset="0"/>
              </a:rPr>
              <a:t>WTO Issues</a:t>
            </a:r>
          </a:p>
          <a:p>
            <a:pPr marL="285750" indent="-285750">
              <a:buFont typeface="Arial" pitchFamily="34" charset="0"/>
              <a:buChar char="•"/>
            </a:pPr>
            <a:endParaRPr lang="en-US" sz="1700" dirty="0">
              <a:latin typeface="Cambria" pitchFamily="18" charset="0"/>
            </a:endParaRPr>
          </a:p>
          <a:p>
            <a:pPr marL="285750" indent="-285750">
              <a:buFont typeface="Arial" pitchFamily="34" charset="0"/>
              <a:buChar char="•"/>
            </a:pPr>
            <a:r>
              <a:rPr lang="en-US" sz="1700" dirty="0">
                <a:latin typeface="Cambria" pitchFamily="18" charset="0"/>
              </a:rPr>
              <a:t>Developmental Issues including sustainability </a:t>
            </a:r>
          </a:p>
          <a:p>
            <a:pPr marL="285750" indent="-285750">
              <a:buFont typeface="Arial" pitchFamily="34" charset="0"/>
              <a:buChar char="•"/>
            </a:pPr>
            <a:endParaRPr lang="en-US" sz="1700" dirty="0">
              <a:latin typeface="Cambria" pitchFamily="18" charset="0"/>
            </a:endParaRPr>
          </a:p>
          <a:p>
            <a:pPr marL="285750" indent="-285750">
              <a:buFont typeface="Arial" pitchFamily="34" charset="0"/>
              <a:buChar char="•"/>
            </a:pPr>
            <a:r>
              <a:rPr lang="en-US" sz="1700" dirty="0">
                <a:latin typeface="Cambria" pitchFamily="18" charset="0"/>
              </a:rPr>
              <a:t>Regional Economic Cooperation </a:t>
            </a:r>
            <a:endParaRPr lang="en-GB" sz="1700" dirty="0">
              <a:latin typeface="Cambria" pitchFamily="18" charset="0"/>
            </a:endParaRPr>
          </a:p>
        </p:txBody>
      </p:sp>
      <p:sp>
        <p:nvSpPr>
          <p:cNvPr id="15" name="TextBox 14"/>
          <p:cNvSpPr txBox="1"/>
          <p:nvPr/>
        </p:nvSpPr>
        <p:spPr>
          <a:xfrm>
            <a:off x="4038600" y="2514599"/>
            <a:ext cx="2590800" cy="3493264"/>
          </a:xfrm>
          <a:prstGeom prst="rect">
            <a:avLst/>
          </a:prstGeom>
          <a:noFill/>
        </p:spPr>
        <p:txBody>
          <a:bodyPr wrap="square" rtlCol="0">
            <a:spAutoFit/>
          </a:bodyPr>
          <a:lstStyle/>
          <a:p>
            <a:r>
              <a:rPr lang="en-GB" sz="1700" b="1" dirty="0">
                <a:latin typeface="Cambria" pitchFamily="18" charset="0"/>
              </a:rPr>
              <a:t>Effective Regulation</a:t>
            </a:r>
          </a:p>
          <a:p>
            <a:endParaRPr lang="en-GB" sz="1700" b="1" dirty="0">
              <a:latin typeface="Cambria" pitchFamily="18" charset="0"/>
            </a:endParaRPr>
          </a:p>
          <a:p>
            <a:endParaRPr lang="en-GB" sz="1700" b="1" dirty="0">
              <a:latin typeface="Cambria" pitchFamily="18" charset="0"/>
            </a:endParaRPr>
          </a:p>
          <a:p>
            <a:pPr marL="285750" indent="-285750">
              <a:buFont typeface="Arial" pitchFamily="34" charset="0"/>
              <a:buChar char="•"/>
            </a:pPr>
            <a:r>
              <a:rPr lang="en-US" sz="1700" dirty="0">
                <a:latin typeface="Cambria" pitchFamily="18" charset="0"/>
              </a:rPr>
              <a:t>Competition Policy and Law</a:t>
            </a:r>
          </a:p>
          <a:p>
            <a:pPr marL="285750" indent="-285750">
              <a:buFont typeface="Arial" pitchFamily="34" charset="0"/>
              <a:buChar char="•"/>
            </a:pPr>
            <a:endParaRPr lang="en-US" sz="1700" dirty="0">
              <a:latin typeface="Cambria" pitchFamily="18" charset="0"/>
            </a:endParaRPr>
          </a:p>
          <a:p>
            <a:pPr marL="285750" indent="-285750">
              <a:buFont typeface="Arial" pitchFamily="34" charset="0"/>
              <a:buChar char="•"/>
            </a:pPr>
            <a:r>
              <a:rPr lang="en-US" sz="1700" dirty="0">
                <a:latin typeface="Cambria" pitchFamily="18" charset="0"/>
              </a:rPr>
              <a:t>Economic Regulation</a:t>
            </a:r>
          </a:p>
          <a:p>
            <a:pPr marL="285750" indent="-285750">
              <a:buFont typeface="Arial" pitchFamily="34" charset="0"/>
              <a:buChar char="•"/>
            </a:pPr>
            <a:endParaRPr lang="en-US" sz="1700" dirty="0">
              <a:latin typeface="Cambria" pitchFamily="18" charset="0"/>
            </a:endParaRPr>
          </a:p>
          <a:p>
            <a:pPr marL="285750" indent="-285750">
              <a:buFont typeface="Arial" pitchFamily="34" charset="0"/>
              <a:buChar char="•"/>
            </a:pPr>
            <a:r>
              <a:rPr lang="en-US" sz="1700" dirty="0">
                <a:latin typeface="Cambria" pitchFamily="18" charset="0"/>
              </a:rPr>
              <a:t>Investment Climate and Private Sector Development</a:t>
            </a:r>
          </a:p>
          <a:p>
            <a:pPr marL="285750" indent="-285750">
              <a:buFont typeface="Arial" pitchFamily="34" charset="0"/>
              <a:buChar char="•"/>
            </a:pPr>
            <a:endParaRPr lang="en-US" sz="1700" dirty="0">
              <a:latin typeface="Cambria" pitchFamily="18" charset="0"/>
            </a:endParaRPr>
          </a:p>
          <a:p>
            <a:pPr marL="285750" indent="-285750">
              <a:buFont typeface="Arial" pitchFamily="34" charset="0"/>
              <a:buChar char="•"/>
            </a:pPr>
            <a:r>
              <a:rPr lang="en-US" sz="1700" dirty="0">
                <a:latin typeface="Cambria" pitchFamily="18" charset="0"/>
              </a:rPr>
              <a:t>Digital Economy</a:t>
            </a:r>
            <a:endParaRPr lang="en-GB" sz="1700" dirty="0">
              <a:latin typeface="Cambria" pitchFamily="18" charset="0"/>
            </a:endParaRPr>
          </a:p>
        </p:txBody>
      </p:sp>
      <p:sp>
        <p:nvSpPr>
          <p:cNvPr id="16" name="TextBox 15"/>
          <p:cNvSpPr txBox="1"/>
          <p:nvPr/>
        </p:nvSpPr>
        <p:spPr>
          <a:xfrm>
            <a:off x="6781800" y="2514598"/>
            <a:ext cx="1915007" cy="3493264"/>
          </a:xfrm>
          <a:prstGeom prst="rect">
            <a:avLst/>
          </a:prstGeom>
          <a:noFill/>
        </p:spPr>
        <p:txBody>
          <a:bodyPr wrap="square" rtlCol="0">
            <a:spAutoFit/>
          </a:bodyPr>
          <a:lstStyle/>
          <a:p>
            <a:r>
              <a:rPr lang="en-GB" sz="1700" b="1" dirty="0">
                <a:latin typeface="Cambria" pitchFamily="18" charset="0"/>
              </a:rPr>
              <a:t>Good Governance</a:t>
            </a:r>
          </a:p>
          <a:p>
            <a:r>
              <a:rPr lang="en-GB" sz="1700" b="1" dirty="0">
                <a:latin typeface="Cambria" pitchFamily="18" charset="0"/>
              </a:rPr>
              <a:t> </a:t>
            </a:r>
          </a:p>
          <a:p>
            <a:endParaRPr lang="en-GB" sz="1700" dirty="0">
              <a:latin typeface="Cambria" pitchFamily="18" charset="0"/>
            </a:endParaRPr>
          </a:p>
          <a:p>
            <a:pPr marL="285750" indent="-285750">
              <a:buFont typeface="Arial" pitchFamily="34" charset="0"/>
              <a:buChar char="•"/>
            </a:pPr>
            <a:r>
              <a:rPr lang="en-US" sz="1700" dirty="0">
                <a:latin typeface="Cambria" pitchFamily="18" charset="0"/>
              </a:rPr>
              <a:t>Consumer Protection</a:t>
            </a:r>
          </a:p>
          <a:p>
            <a:pPr marL="285750" indent="-285750">
              <a:buFont typeface="Arial" pitchFamily="34" charset="0"/>
              <a:buChar char="•"/>
            </a:pPr>
            <a:endParaRPr lang="en-US" sz="1700" dirty="0">
              <a:latin typeface="Cambria" pitchFamily="18" charset="0"/>
            </a:endParaRPr>
          </a:p>
          <a:p>
            <a:pPr marL="285750" indent="-285750">
              <a:buFont typeface="Arial" pitchFamily="34" charset="0"/>
              <a:buChar char="•"/>
            </a:pPr>
            <a:r>
              <a:rPr lang="en-US" sz="1700" dirty="0">
                <a:latin typeface="Cambria" pitchFamily="18" charset="0"/>
              </a:rPr>
              <a:t>People’s Participation</a:t>
            </a:r>
          </a:p>
          <a:p>
            <a:pPr marL="285750" indent="-285750">
              <a:buFont typeface="Arial" pitchFamily="34" charset="0"/>
              <a:buChar char="•"/>
            </a:pPr>
            <a:endParaRPr lang="en-US" sz="1700" dirty="0">
              <a:latin typeface="Cambria" pitchFamily="18" charset="0"/>
            </a:endParaRPr>
          </a:p>
          <a:p>
            <a:pPr marL="285750" indent="-285750">
              <a:buFont typeface="Arial" pitchFamily="34" charset="0"/>
              <a:buChar char="•"/>
            </a:pPr>
            <a:r>
              <a:rPr lang="en-US" sz="1700" dirty="0">
                <a:latin typeface="Cambria" pitchFamily="18" charset="0"/>
              </a:rPr>
              <a:t>Accountability</a:t>
            </a:r>
          </a:p>
          <a:p>
            <a:pPr marL="285750" indent="-285750">
              <a:buFont typeface="Arial" pitchFamily="34" charset="0"/>
              <a:buChar char="•"/>
            </a:pPr>
            <a:endParaRPr lang="en-US" sz="1700" dirty="0">
              <a:latin typeface="Cambria" pitchFamily="18" charset="0"/>
            </a:endParaRPr>
          </a:p>
          <a:p>
            <a:pPr marL="285750" indent="-285750">
              <a:buFont typeface="Arial" pitchFamily="34" charset="0"/>
              <a:buChar char="•"/>
            </a:pPr>
            <a:r>
              <a:rPr lang="en-US" sz="1700" dirty="0">
                <a:latin typeface="Cambria" pitchFamily="18" charset="0"/>
              </a:rPr>
              <a:t>Access to Information</a:t>
            </a:r>
            <a:endParaRPr lang="en-GB" sz="1700" dirty="0">
              <a:latin typeface="Cambria" pitchFamily="18" charset="0"/>
            </a:endParaRPr>
          </a:p>
        </p:txBody>
      </p:sp>
      <p:cxnSp>
        <p:nvCxnSpPr>
          <p:cNvPr id="17" name="Straight Connector 16"/>
          <p:cNvCxnSpPr/>
          <p:nvPr/>
        </p:nvCxnSpPr>
        <p:spPr>
          <a:xfrm>
            <a:off x="3810001" y="2565654"/>
            <a:ext cx="0" cy="3758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67500" y="2552954"/>
            <a:ext cx="0" cy="37589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21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lum bright="40000" contrast="-40000"/>
            <a:extLst>
              <a:ext uri="{28A0092B-C50C-407E-A947-70E740481C1C}">
                <a14:useLocalDpi xmlns:a14="http://schemas.microsoft.com/office/drawing/2010/main" val="0"/>
              </a:ext>
            </a:extLst>
          </a:blip>
          <a:stretch>
            <a:fillRect/>
          </a:stretch>
        </p:blipFill>
        <p:spPr>
          <a:xfrm>
            <a:off x="3192896" y="198438"/>
            <a:ext cx="5951104" cy="6583362"/>
          </a:xfrm>
          <a:prstGeom prst="rect">
            <a:avLst/>
          </a:prstGeom>
        </p:spPr>
      </p:pic>
      <p:sp>
        <p:nvSpPr>
          <p:cNvPr id="4" name="Title 1"/>
          <p:cNvSpPr txBox="1">
            <a:spLocks/>
          </p:cNvSpPr>
          <p:nvPr/>
        </p:nvSpPr>
        <p:spPr>
          <a:xfrm>
            <a:off x="457200" y="274638"/>
            <a:ext cx="8229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0070C0"/>
                </a:solidFill>
              </a:rPr>
              <a:t>Indian Centres</a:t>
            </a:r>
          </a:p>
        </p:txBody>
      </p:sp>
      <p:grpSp>
        <p:nvGrpSpPr>
          <p:cNvPr id="5" name="Group 4"/>
          <p:cNvGrpSpPr/>
          <p:nvPr/>
        </p:nvGrpSpPr>
        <p:grpSpPr>
          <a:xfrm>
            <a:off x="0" y="1143000"/>
            <a:ext cx="3886200" cy="152400"/>
            <a:chOff x="0" y="1143000"/>
            <a:chExt cx="4793311" cy="152400"/>
          </a:xfrm>
        </p:grpSpPr>
        <p:sp>
          <p:nvSpPr>
            <p:cNvPr id="6" name="Rectangle 5"/>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219200" y="1594571"/>
            <a:ext cx="7315200" cy="1585049"/>
          </a:xfrm>
          <a:prstGeom prst="rect">
            <a:avLst/>
          </a:prstGeom>
          <a:noFill/>
        </p:spPr>
        <p:txBody>
          <a:bodyPr wrap="square" rtlCol="0">
            <a:spAutoFit/>
          </a:bodyPr>
          <a:lstStyle/>
          <a:p>
            <a:pPr>
              <a:spcAft>
                <a:spcPts val="600"/>
              </a:spcAft>
            </a:pPr>
            <a:r>
              <a:rPr lang="en-US" sz="2000" b="1" dirty="0">
                <a:latin typeface="Cambria" pitchFamily="18" charset="0"/>
              </a:rPr>
              <a:t>Centre for Consumer Action, Research &amp; Training, Jaipur</a:t>
            </a:r>
          </a:p>
          <a:p>
            <a:r>
              <a:rPr lang="en-US" dirty="0">
                <a:latin typeface="Cambria" pitchFamily="18" charset="0"/>
              </a:rPr>
              <a:t>To enable people, particularly the poor and the </a:t>
            </a:r>
            <a:r>
              <a:rPr lang="en-US" dirty="0" err="1">
                <a:latin typeface="Cambria" pitchFamily="18" charset="0"/>
              </a:rPr>
              <a:t>marginalised</a:t>
            </a:r>
            <a:r>
              <a:rPr lang="en-US" dirty="0">
                <a:latin typeface="Cambria" pitchFamily="18" charset="0"/>
              </a:rPr>
              <a:t>, to achieve their rights to basic needs and sustainable development, through a strong consumer movement</a:t>
            </a:r>
          </a:p>
          <a:p>
            <a:pPr algn="r"/>
            <a:r>
              <a:rPr lang="en-US" dirty="0">
                <a:latin typeface="Cambria" pitchFamily="18" charset="0"/>
                <a:hlinkClick r:id="rId3"/>
              </a:rPr>
              <a:t>www.cuts-cart.org</a:t>
            </a:r>
            <a:endParaRPr lang="en-US" dirty="0">
              <a:latin typeface="Cambria" pitchFamily="18" charset="0"/>
            </a:endParaRPr>
          </a:p>
        </p:txBody>
      </p:sp>
      <p:cxnSp>
        <p:nvCxnSpPr>
          <p:cNvPr id="12" name="Straight Connector 11"/>
          <p:cNvCxnSpPr/>
          <p:nvPr/>
        </p:nvCxnSpPr>
        <p:spPr>
          <a:xfrm>
            <a:off x="838200" y="317962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19200" y="3259065"/>
            <a:ext cx="7239000" cy="1308050"/>
          </a:xfrm>
          <a:prstGeom prst="rect">
            <a:avLst/>
          </a:prstGeom>
          <a:noFill/>
        </p:spPr>
        <p:txBody>
          <a:bodyPr wrap="square" rtlCol="0">
            <a:spAutoFit/>
          </a:bodyPr>
          <a:lstStyle/>
          <a:p>
            <a:pPr>
              <a:spcAft>
                <a:spcPts val="600"/>
              </a:spcAft>
            </a:pPr>
            <a:r>
              <a:rPr lang="en-US" sz="2000" b="1" dirty="0">
                <a:latin typeface="Cambria" pitchFamily="18" charset="0"/>
              </a:rPr>
              <a:t>Centre for Human Development, </a:t>
            </a:r>
            <a:r>
              <a:rPr lang="en-US" sz="2000" b="1" dirty="0" err="1">
                <a:latin typeface="Cambria" pitchFamily="18" charset="0"/>
              </a:rPr>
              <a:t>Chittorgarh</a:t>
            </a:r>
            <a:endParaRPr lang="en-US" sz="2000" b="1" dirty="0">
              <a:latin typeface="Cambria" pitchFamily="18" charset="0"/>
            </a:endParaRPr>
          </a:p>
          <a:p>
            <a:r>
              <a:rPr lang="en-US" dirty="0">
                <a:latin typeface="Cambria" pitchFamily="18" charset="0"/>
              </a:rPr>
              <a:t>To be an innovative </a:t>
            </a:r>
            <a:r>
              <a:rPr lang="en-US" dirty="0" err="1">
                <a:latin typeface="Cambria" pitchFamily="18" charset="0"/>
              </a:rPr>
              <a:t>centre</a:t>
            </a:r>
            <a:r>
              <a:rPr lang="en-US" dirty="0">
                <a:latin typeface="Cambria" pitchFamily="18" charset="0"/>
              </a:rPr>
              <a:t> for strategic interventions to raise the living standards of people</a:t>
            </a:r>
          </a:p>
          <a:p>
            <a:pPr algn="r"/>
            <a:r>
              <a:rPr lang="en-US" dirty="0">
                <a:latin typeface="Cambria" pitchFamily="18" charset="0"/>
                <a:hlinkClick r:id="rId4"/>
              </a:rPr>
              <a:t>www.cuts-chd.org</a:t>
            </a:r>
            <a:endParaRPr lang="en-US" dirty="0">
              <a:latin typeface="Cambria" pitchFamily="18" charset="0"/>
            </a:endParaRPr>
          </a:p>
        </p:txBody>
      </p:sp>
      <p:sp>
        <p:nvSpPr>
          <p:cNvPr id="15" name="TextBox 14"/>
          <p:cNvSpPr txBox="1"/>
          <p:nvPr/>
        </p:nvSpPr>
        <p:spPr>
          <a:xfrm>
            <a:off x="1219200" y="4642571"/>
            <a:ext cx="7467600" cy="1892826"/>
          </a:xfrm>
          <a:prstGeom prst="rect">
            <a:avLst/>
          </a:prstGeom>
          <a:noFill/>
        </p:spPr>
        <p:txBody>
          <a:bodyPr wrap="square" rtlCol="0">
            <a:spAutoFit/>
          </a:bodyPr>
          <a:lstStyle/>
          <a:p>
            <a:pPr>
              <a:spcAft>
                <a:spcPts val="600"/>
              </a:spcAft>
            </a:pPr>
            <a:r>
              <a:rPr lang="en-US" sz="2000" b="1" dirty="0">
                <a:latin typeface="Cambria" pitchFamily="18" charset="0"/>
              </a:rPr>
              <a:t>Centre for International Trade, Economics &amp; Environment, Jaipur</a:t>
            </a:r>
          </a:p>
          <a:p>
            <a:r>
              <a:rPr lang="en-GB" dirty="0">
                <a:latin typeface="Cambria" pitchFamily="18" charset="0"/>
              </a:rPr>
              <a:t>Pursuing economic equity and social justice within and across borders by persuading governments and empowering people</a:t>
            </a:r>
          </a:p>
          <a:p>
            <a:pPr algn="r"/>
            <a:r>
              <a:rPr lang="en-US" dirty="0">
                <a:latin typeface="Cambria" pitchFamily="18" charset="0"/>
                <a:hlinkClick r:id="rId5"/>
              </a:rPr>
              <a:t>www.cuts-citee.org</a:t>
            </a:r>
            <a:endParaRPr lang="en-US" dirty="0">
              <a:latin typeface="Cambria" pitchFamily="18" charset="0"/>
            </a:endParaRPr>
          </a:p>
          <a:p>
            <a:pPr algn="r"/>
            <a:endParaRPr lang="en-US" dirty="0">
              <a:latin typeface="Cambria" pitchFamily="18" charset="0"/>
            </a:endParaRPr>
          </a:p>
        </p:txBody>
      </p:sp>
      <p:cxnSp>
        <p:nvCxnSpPr>
          <p:cNvPr id="16" name="Straight Connector 15"/>
          <p:cNvCxnSpPr/>
          <p:nvPr/>
        </p:nvCxnSpPr>
        <p:spPr>
          <a:xfrm>
            <a:off x="647700" y="6960679"/>
            <a:ext cx="731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200" y="4572000"/>
            <a:ext cx="7620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D:\CUTS\2019\CUTS PPT\Regulation.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576" y="1722076"/>
            <a:ext cx="792524" cy="79252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D:\CUTS\2019\CUTS PPT\Trade.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95" y="4800600"/>
            <a:ext cx="762393" cy="7883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hutterstock.com/image-vector/personal-development-icon-strategy-managment-260nw-772296397.jpg"/>
          <p:cNvPicPr>
            <a:picLocks noChangeAspect="1" noChangeArrowheads="1"/>
          </p:cNvPicPr>
          <p:nvPr/>
        </p:nvPicPr>
        <p:blipFill rotWithShape="1">
          <a:blip r:embed="rId8">
            <a:extLst>
              <a:ext uri="{28A0092B-C50C-407E-A947-70E740481C1C}">
                <a14:useLocalDpi xmlns:a14="http://schemas.microsoft.com/office/drawing/2010/main" val="0"/>
              </a:ext>
            </a:extLst>
          </a:blip>
          <a:srcRect l="25385" t="22087" r="21282" b="25476"/>
          <a:stretch/>
        </p:blipFill>
        <p:spPr bwMode="auto">
          <a:xfrm>
            <a:off x="228600" y="3271765"/>
            <a:ext cx="914400" cy="96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33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lum bright="40000" contrast="-40000"/>
            <a:extLst>
              <a:ext uri="{28A0092B-C50C-407E-A947-70E740481C1C}">
                <a14:useLocalDpi xmlns:a14="http://schemas.microsoft.com/office/drawing/2010/main" val="0"/>
              </a:ext>
            </a:extLst>
          </a:blip>
          <a:stretch>
            <a:fillRect/>
          </a:stretch>
        </p:blipFill>
        <p:spPr>
          <a:xfrm>
            <a:off x="3192896" y="198438"/>
            <a:ext cx="5951104" cy="6583362"/>
          </a:xfrm>
          <a:prstGeom prst="rect">
            <a:avLst/>
          </a:prstGeom>
        </p:spPr>
      </p:pic>
      <p:sp>
        <p:nvSpPr>
          <p:cNvPr id="8" name="TextBox 7"/>
          <p:cNvSpPr txBox="1"/>
          <p:nvPr/>
        </p:nvSpPr>
        <p:spPr>
          <a:xfrm>
            <a:off x="1172368" y="1524000"/>
            <a:ext cx="7362031" cy="1615827"/>
          </a:xfrm>
          <a:prstGeom prst="rect">
            <a:avLst/>
          </a:prstGeom>
          <a:noFill/>
        </p:spPr>
        <p:txBody>
          <a:bodyPr wrap="square" rtlCol="0">
            <a:spAutoFit/>
          </a:bodyPr>
          <a:lstStyle/>
          <a:p>
            <a:pPr>
              <a:spcAft>
                <a:spcPts val="600"/>
              </a:spcAft>
            </a:pPr>
            <a:r>
              <a:rPr lang="en-US" sz="2000" b="1" dirty="0">
                <a:latin typeface="Cambria" pitchFamily="18" charset="0"/>
              </a:rPr>
              <a:t>Centre for Competition, Investment &amp; Economic Regulation, Jaipur</a:t>
            </a:r>
          </a:p>
          <a:p>
            <a:r>
              <a:rPr lang="en-US" dirty="0">
                <a:latin typeface="Cambria" pitchFamily="18" charset="0"/>
              </a:rPr>
              <a:t>Promoting fair markets to enhance consumer welfare and economic development</a:t>
            </a:r>
          </a:p>
          <a:p>
            <a:pPr algn="r">
              <a:spcAft>
                <a:spcPts val="600"/>
              </a:spcAft>
            </a:pPr>
            <a:r>
              <a:rPr lang="en-US" dirty="0">
                <a:latin typeface="Cambria" pitchFamily="18" charset="0"/>
                <a:hlinkClick r:id="rId3"/>
              </a:rPr>
              <a:t>www.cuts-ccier.org</a:t>
            </a:r>
            <a:endParaRPr lang="en-US" dirty="0">
              <a:latin typeface="Cambria" pitchFamily="18" charset="0"/>
            </a:endParaRPr>
          </a:p>
        </p:txBody>
      </p:sp>
      <p:cxnSp>
        <p:nvCxnSpPr>
          <p:cNvPr id="12" name="Straight Connector 11"/>
          <p:cNvCxnSpPr/>
          <p:nvPr/>
        </p:nvCxnSpPr>
        <p:spPr>
          <a:xfrm>
            <a:off x="838200" y="31242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86722" y="3200400"/>
            <a:ext cx="7398477" cy="1585049"/>
          </a:xfrm>
          <a:prstGeom prst="rect">
            <a:avLst/>
          </a:prstGeom>
          <a:noFill/>
        </p:spPr>
        <p:txBody>
          <a:bodyPr wrap="square" rtlCol="0">
            <a:spAutoFit/>
          </a:bodyPr>
          <a:lstStyle/>
          <a:p>
            <a:pPr>
              <a:spcAft>
                <a:spcPts val="600"/>
              </a:spcAft>
            </a:pPr>
            <a:r>
              <a:rPr lang="it-IT" sz="2000" b="1" dirty="0">
                <a:latin typeface="Cambria" pitchFamily="18" charset="0"/>
              </a:rPr>
              <a:t>Calcutta Resource Centre, Kolkata</a:t>
            </a:r>
          </a:p>
          <a:p>
            <a:r>
              <a:rPr lang="en-GB" dirty="0">
                <a:latin typeface="Cambria" pitchFamily="18" charset="0"/>
              </a:rPr>
              <a:t>Promote economic equity and sustainable development within and across borders in Eastern South Asia through evidence-based advocacy and consumer empowerment</a:t>
            </a:r>
          </a:p>
          <a:p>
            <a:pPr algn="r"/>
            <a:r>
              <a:rPr lang="it-IT" dirty="0">
                <a:latin typeface="Cambria" pitchFamily="18" charset="0"/>
                <a:hlinkClick r:id="rId4"/>
              </a:rPr>
              <a:t>www.cuts-crc.org</a:t>
            </a:r>
            <a:endParaRPr lang="en-US" dirty="0">
              <a:latin typeface="Cambria" pitchFamily="18" charset="0"/>
            </a:endParaRPr>
          </a:p>
        </p:txBody>
      </p:sp>
      <p:sp>
        <p:nvSpPr>
          <p:cNvPr id="15" name="TextBox 14"/>
          <p:cNvSpPr txBox="1"/>
          <p:nvPr/>
        </p:nvSpPr>
        <p:spPr>
          <a:xfrm>
            <a:off x="1169054" y="4848304"/>
            <a:ext cx="7517746" cy="1107996"/>
          </a:xfrm>
          <a:prstGeom prst="rect">
            <a:avLst/>
          </a:prstGeom>
          <a:noFill/>
        </p:spPr>
        <p:txBody>
          <a:bodyPr wrap="square" rtlCol="0">
            <a:spAutoFit/>
          </a:bodyPr>
          <a:lstStyle/>
          <a:p>
            <a:pPr>
              <a:spcAft>
                <a:spcPts val="600"/>
              </a:spcAft>
            </a:pPr>
            <a:r>
              <a:rPr lang="en-US" sz="2000" b="1" dirty="0">
                <a:latin typeface="Cambria" pitchFamily="18" charset="0"/>
              </a:rPr>
              <a:t>Delhi Resource Centre</a:t>
            </a:r>
          </a:p>
          <a:p>
            <a:pPr>
              <a:spcAft>
                <a:spcPts val="600"/>
              </a:spcAft>
            </a:pPr>
            <a:r>
              <a:rPr lang="en-US" dirty="0">
                <a:latin typeface="Cambria" pitchFamily="18" charset="0"/>
              </a:rPr>
              <a:t>To feed the work being done at the national level by other </a:t>
            </a:r>
            <a:r>
              <a:rPr lang="en-US" dirty="0" err="1">
                <a:latin typeface="Cambria" pitchFamily="18" charset="0"/>
              </a:rPr>
              <a:t>Centres</a:t>
            </a:r>
            <a:r>
              <a:rPr lang="en-US" dirty="0">
                <a:latin typeface="Cambria" pitchFamily="18" charset="0"/>
              </a:rPr>
              <a:t> of CUTS </a:t>
            </a:r>
          </a:p>
          <a:p>
            <a:pPr algn="r">
              <a:spcAft>
                <a:spcPts val="600"/>
              </a:spcAft>
            </a:pPr>
            <a:r>
              <a:rPr lang="en-US" dirty="0">
                <a:latin typeface="Cambria" pitchFamily="18" charset="0"/>
                <a:hlinkClick r:id="rId5"/>
              </a:rPr>
              <a:t>www.cuts-drc.org</a:t>
            </a:r>
            <a:endParaRPr lang="en-US" dirty="0">
              <a:latin typeface="Cambria" pitchFamily="18" charset="0"/>
            </a:endParaRPr>
          </a:p>
        </p:txBody>
      </p:sp>
      <p:cxnSp>
        <p:nvCxnSpPr>
          <p:cNvPr id="16" name="Straight Connector 15"/>
          <p:cNvCxnSpPr/>
          <p:nvPr/>
        </p:nvCxnSpPr>
        <p:spPr>
          <a:xfrm>
            <a:off x="647700" y="6960679"/>
            <a:ext cx="731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200" y="47879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457200" y="274638"/>
            <a:ext cx="8229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0070C0"/>
                </a:solidFill>
              </a:rPr>
              <a:t>Indian Centres</a:t>
            </a:r>
          </a:p>
        </p:txBody>
      </p:sp>
      <p:grpSp>
        <p:nvGrpSpPr>
          <p:cNvPr id="22" name="Group 21"/>
          <p:cNvGrpSpPr/>
          <p:nvPr/>
        </p:nvGrpSpPr>
        <p:grpSpPr>
          <a:xfrm>
            <a:off x="0" y="1143000"/>
            <a:ext cx="3886200" cy="152400"/>
            <a:chOff x="0" y="1143000"/>
            <a:chExt cx="4793311" cy="152400"/>
          </a:xfrm>
        </p:grpSpPr>
        <p:sp>
          <p:nvSpPr>
            <p:cNvPr id="23" name="Rectangle 22"/>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4" descr="D:\CUTS\2019\CUTS PPT\Governance.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817" y="1676400"/>
            <a:ext cx="870911" cy="6904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consumer icon à¤à¥ à¤²à¤¿à¤ à¤à¤®à¥à¤ à¤ªà¤°à¤¿à¤£à¤¾à¤®"/>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030" t="32118" r="55686" b="10372"/>
          <a:stretch/>
        </p:blipFill>
        <p:spPr bwMode="auto">
          <a:xfrm>
            <a:off x="177051" y="3276600"/>
            <a:ext cx="9412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D:\CUTS\2019\CUTS PPT\system_configuration_service_handle_hands_care-51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051" y="4827705"/>
            <a:ext cx="941297" cy="94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7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lum bright="40000" contrast="-40000"/>
            <a:extLst>
              <a:ext uri="{28A0092B-C50C-407E-A947-70E740481C1C}">
                <a14:useLocalDpi xmlns:a14="http://schemas.microsoft.com/office/drawing/2010/main" val="0"/>
              </a:ext>
            </a:extLst>
          </a:blip>
          <a:stretch>
            <a:fillRect/>
          </a:stretch>
        </p:blipFill>
        <p:spPr>
          <a:xfrm>
            <a:off x="3192896" y="198438"/>
            <a:ext cx="5951104" cy="6583362"/>
          </a:xfrm>
          <a:prstGeom prst="rect">
            <a:avLst/>
          </a:prstGeom>
        </p:spPr>
      </p:pic>
      <p:sp>
        <p:nvSpPr>
          <p:cNvPr id="8" name="TextBox 7"/>
          <p:cNvSpPr txBox="1"/>
          <p:nvPr/>
        </p:nvSpPr>
        <p:spPr>
          <a:xfrm>
            <a:off x="1295400" y="1815405"/>
            <a:ext cx="7162800" cy="1384995"/>
          </a:xfrm>
          <a:prstGeom prst="rect">
            <a:avLst/>
          </a:prstGeom>
          <a:noFill/>
        </p:spPr>
        <p:txBody>
          <a:bodyPr wrap="square" rtlCol="0">
            <a:spAutoFit/>
          </a:bodyPr>
          <a:lstStyle/>
          <a:p>
            <a:pPr>
              <a:spcAft>
                <a:spcPts val="600"/>
              </a:spcAft>
            </a:pPr>
            <a:r>
              <a:rPr lang="en-US" sz="2000" b="1" dirty="0">
                <a:latin typeface="Cambria" pitchFamily="18" charset="0"/>
              </a:rPr>
              <a:t>CUTS Institute for Regulation &amp; Competition, Delhi</a:t>
            </a:r>
          </a:p>
          <a:p>
            <a:pPr>
              <a:spcAft>
                <a:spcPts val="600"/>
              </a:spcAft>
            </a:pPr>
            <a:r>
              <a:rPr lang="en-US" dirty="0">
                <a:latin typeface="Cambria" pitchFamily="18" charset="0"/>
              </a:rPr>
              <a:t>To officer research, educational and training </a:t>
            </a:r>
            <a:r>
              <a:rPr lang="en-US" dirty="0" err="1">
                <a:latin typeface="Cambria" pitchFamily="18" charset="0"/>
              </a:rPr>
              <a:t>programmes</a:t>
            </a:r>
            <a:r>
              <a:rPr lang="en-US" dirty="0">
                <a:latin typeface="Cambria" pitchFamily="18" charset="0"/>
              </a:rPr>
              <a:t> on competition policy and law and sector regulatory laws</a:t>
            </a:r>
          </a:p>
          <a:p>
            <a:pPr algn="r"/>
            <a:r>
              <a:rPr lang="en-US" dirty="0">
                <a:latin typeface="Cambria" pitchFamily="18" charset="0"/>
                <a:hlinkClick r:id="rId3"/>
              </a:rPr>
              <a:t>www.cuts-circ.in</a:t>
            </a:r>
            <a:endParaRPr lang="en-US" dirty="0">
              <a:latin typeface="Cambria" pitchFamily="18" charset="0"/>
            </a:endParaRPr>
          </a:p>
        </p:txBody>
      </p:sp>
      <p:cxnSp>
        <p:nvCxnSpPr>
          <p:cNvPr id="12" name="Straight Connector 11"/>
          <p:cNvCxnSpPr/>
          <p:nvPr/>
        </p:nvCxnSpPr>
        <p:spPr>
          <a:xfrm>
            <a:off x="838200" y="33528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71600" y="3491805"/>
            <a:ext cx="7200900" cy="1384995"/>
          </a:xfrm>
          <a:prstGeom prst="rect">
            <a:avLst/>
          </a:prstGeom>
          <a:noFill/>
        </p:spPr>
        <p:txBody>
          <a:bodyPr wrap="square" rtlCol="0">
            <a:spAutoFit/>
          </a:bodyPr>
          <a:lstStyle/>
          <a:p>
            <a:pPr>
              <a:spcAft>
                <a:spcPts val="600"/>
              </a:spcAft>
            </a:pPr>
            <a:r>
              <a:rPr lang="en-US" sz="2000" b="1" dirty="0">
                <a:latin typeface="Cambria" pitchFamily="18" charset="0"/>
              </a:rPr>
              <a:t>CUTS International Public Policy Centre, Jaipur</a:t>
            </a:r>
          </a:p>
          <a:p>
            <a:pPr>
              <a:spcAft>
                <a:spcPts val="600"/>
              </a:spcAft>
            </a:pPr>
            <a:r>
              <a:rPr lang="en-US" dirty="0">
                <a:latin typeface="Cambria" pitchFamily="18" charset="0"/>
              </a:rPr>
              <a:t>To cater to the need of state’s national and international affairs of non-political class </a:t>
            </a:r>
          </a:p>
          <a:p>
            <a:pPr algn="r">
              <a:spcAft>
                <a:spcPts val="600"/>
              </a:spcAft>
            </a:pPr>
            <a:r>
              <a:rPr lang="en-US" dirty="0">
                <a:latin typeface="Cambria" pitchFamily="18" charset="0"/>
                <a:hlinkClick r:id="rId4"/>
              </a:rPr>
              <a:t>www.cippolc.in</a:t>
            </a:r>
            <a:endParaRPr lang="en-US" dirty="0">
              <a:latin typeface="Cambria" pitchFamily="18" charset="0"/>
            </a:endParaRPr>
          </a:p>
        </p:txBody>
      </p:sp>
      <p:cxnSp>
        <p:nvCxnSpPr>
          <p:cNvPr id="16" name="Straight Connector 15"/>
          <p:cNvCxnSpPr/>
          <p:nvPr/>
        </p:nvCxnSpPr>
        <p:spPr>
          <a:xfrm>
            <a:off x="647700" y="6960679"/>
            <a:ext cx="731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200" y="51054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457200" y="274638"/>
            <a:ext cx="8229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0070C0"/>
                </a:solidFill>
              </a:rPr>
              <a:t>Indian Centres</a:t>
            </a:r>
          </a:p>
        </p:txBody>
      </p:sp>
      <p:grpSp>
        <p:nvGrpSpPr>
          <p:cNvPr id="15" name="Group 14"/>
          <p:cNvGrpSpPr/>
          <p:nvPr/>
        </p:nvGrpSpPr>
        <p:grpSpPr>
          <a:xfrm>
            <a:off x="0" y="1143000"/>
            <a:ext cx="3886200" cy="152400"/>
            <a:chOff x="0" y="1143000"/>
            <a:chExt cx="4793311" cy="152400"/>
          </a:xfrm>
        </p:grpSpPr>
        <p:sp>
          <p:nvSpPr>
            <p:cNvPr id="17" name="Rectangle 16"/>
            <p:cNvSpPr/>
            <p:nvPr/>
          </p:nvSpPr>
          <p:spPr>
            <a:xfrm>
              <a:off x="0" y="1143000"/>
              <a:ext cx="2451893"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341418" y="1143000"/>
              <a:ext cx="2451893" cy="1524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D:\CUTS\2019\CUTS PPT\political-debate-icon-simple-style-vector-223672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149" y="3510506"/>
            <a:ext cx="927100" cy="9738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CUTS\2019\CUTS PPT\induction_class_teach_teaching-5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935" y="1905000"/>
            <a:ext cx="898065" cy="89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293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1656</Words>
  <Application>Microsoft Office PowerPoint</Application>
  <PresentationFormat>On-screen Show (4:3)</PresentationFormat>
  <Paragraphs>171</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Aharoni</vt:lpstr>
      <vt:lpstr>Arial</vt:lpstr>
      <vt:lpstr>Calibri</vt:lpstr>
      <vt:lpstr>Cambria</vt:lpstr>
      <vt:lpstr>Office Theme</vt:lpstr>
      <vt:lpstr>PowerPoint Presentation</vt:lpstr>
      <vt:lpstr>Vision &amp; Mission</vt:lpstr>
      <vt:lpstr>A Brief History</vt:lpstr>
      <vt:lpstr>CUTS@40</vt:lpstr>
      <vt:lpstr>Attributes &amp;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CUTS</dc:creator>
  <cp:lastModifiedBy>Rajkumar Trivedi</cp:lastModifiedBy>
  <cp:revision>119</cp:revision>
  <cp:lastPrinted>2019-06-25T04:11:50Z</cp:lastPrinted>
  <dcterms:created xsi:type="dcterms:W3CDTF">2019-06-03T06:35:51Z</dcterms:created>
  <dcterms:modified xsi:type="dcterms:W3CDTF">2023-06-13T07:01:20Z</dcterms:modified>
</cp:coreProperties>
</file>